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A6E1C1"/>
    <a:srgbClr val="D6F3E5"/>
    <a:srgbClr val="F7F9FB"/>
    <a:srgbClr val="FFEFB9"/>
    <a:srgbClr val="F9C053"/>
    <a:srgbClr val="FFDE88"/>
    <a:srgbClr val="F48D5A"/>
    <a:srgbClr val="000000"/>
    <a:srgbClr val="89D0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56" autoAdjust="0"/>
    <p:restoredTop sz="86447"/>
  </p:normalViewPr>
  <p:slideViewPr>
    <p:cSldViewPr snapToGrid="0" snapToObjects="1">
      <p:cViewPr varScale="1">
        <p:scale>
          <a:sx n="162" d="100"/>
          <a:sy n="162" d="100"/>
        </p:scale>
        <p:origin x="76" y="9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a Ragazhinskaya" userId="2eba328ab996dff9" providerId="LiveId" clId="{C2C31F30-74B9-4B45-B6CC-7FBEA0BD8566}"/>
    <pc:docChg chg="modSld">
      <pc:chgData name="Alexandra Ragazhinskaya" userId="2eba328ab996dff9" providerId="LiveId" clId="{C2C31F30-74B9-4B45-B6CC-7FBEA0BD8566}" dt="2020-10-23T17:21:12.292" v="0"/>
      <pc:docMkLst>
        <pc:docMk/>
      </pc:docMkLst>
      <pc:sldChg chg="modSp">
        <pc:chgData name="Alexandra Ragazhinskaya" userId="2eba328ab996dff9" providerId="LiveId" clId="{C2C31F30-74B9-4B45-B6CC-7FBEA0BD8566}" dt="2020-10-23T17:21:12.292" v="0"/>
        <pc:sldMkLst>
          <pc:docMk/>
          <pc:sldMk cId="1925317832" sldId="342"/>
        </pc:sldMkLst>
        <pc:picChg chg="mod">
          <ac:chgData name="Alexandra Ragazhinskaya" userId="2eba328ab996dff9" providerId="LiveId" clId="{C2C31F30-74B9-4B45-B6CC-7FBEA0BD8566}" dt="2020-10-23T17:21:12.292" v="0"/>
          <ac:picMkLst>
            <pc:docMk/>
            <pc:sldMk cId="192531783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2Hr2Mhq"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170658" y="247683"/>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HOFER'S PRODUCT-MARKET EVOLUTION MATRIX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HOFER'S PRODUCT-MARKET EVOLUTION MATRIX</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C0D6AE49-A716-9942-80B0-B397AE8B12F7}"/>
              </a:ext>
            </a:extLst>
          </p:cNvPr>
          <p:cNvGraphicFramePr>
            <a:graphicFrameLocks noGrp="1"/>
          </p:cNvGraphicFramePr>
          <p:nvPr>
            <p:extLst>
              <p:ext uri="{D42A27DB-BD31-4B8C-83A1-F6EECF244321}">
                <p14:modId xmlns:p14="http://schemas.microsoft.com/office/powerpoint/2010/main" val="1491224387"/>
              </p:ext>
            </p:extLst>
          </p:nvPr>
        </p:nvGraphicFramePr>
        <p:xfrm>
          <a:off x="718536" y="785341"/>
          <a:ext cx="7167983" cy="5385688"/>
        </p:xfrm>
        <a:graphic>
          <a:graphicData uri="http://schemas.openxmlformats.org/drawingml/2006/table">
            <a:tbl>
              <a:tblPr firstRow="1" firstCol="1" bandRow="1">
                <a:tableStyleId>{5C22544A-7EE6-4342-B048-85BDC9FD1C3A}</a:tableStyleId>
              </a:tblPr>
              <a:tblGrid>
                <a:gridCol w="1507829">
                  <a:extLst>
                    <a:ext uri="{9D8B030D-6E8A-4147-A177-3AD203B41FA5}">
                      <a16:colId xmlns:a16="http://schemas.microsoft.com/office/drawing/2014/main" val="3325567101"/>
                    </a:ext>
                  </a:extLst>
                </a:gridCol>
                <a:gridCol w="1886718">
                  <a:extLst>
                    <a:ext uri="{9D8B030D-6E8A-4147-A177-3AD203B41FA5}">
                      <a16:colId xmlns:a16="http://schemas.microsoft.com/office/drawing/2014/main" val="384954493"/>
                    </a:ext>
                  </a:extLst>
                </a:gridCol>
                <a:gridCol w="1886718">
                  <a:extLst>
                    <a:ext uri="{9D8B030D-6E8A-4147-A177-3AD203B41FA5}">
                      <a16:colId xmlns:a16="http://schemas.microsoft.com/office/drawing/2014/main" val="3943338303"/>
                    </a:ext>
                  </a:extLst>
                </a:gridCol>
                <a:gridCol w="1886718">
                  <a:extLst>
                    <a:ext uri="{9D8B030D-6E8A-4147-A177-3AD203B41FA5}">
                      <a16:colId xmlns:a16="http://schemas.microsoft.com/office/drawing/2014/main" val="1305085976"/>
                    </a:ext>
                  </a:extLst>
                </a:gridCol>
              </a:tblGrid>
              <a:tr h="298024">
                <a:tc>
                  <a:txBody>
                    <a:bodyPr/>
                    <a:lstStyle/>
                    <a:p>
                      <a:pPr marL="0" marR="0">
                        <a:spcBef>
                          <a:spcPts val="0"/>
                        </a:spcBef>
                        <a:spcAft>
                          <a:spcPts val="0"/>
                        </a:spcAft>
                      </a:pPr>
                      <a:r>
                        <a:rPr lang="en-US" sz="1800" b="0" dirty="0">
                          <a:solidFill>
                            <a:schemeClr val="tx1"/>
                          </a:solidFill>
                          <a:effectLst/>
                          <a:latin typeface="Century Gothic" panose="020B0502020202020204" pitchFamily="34" charset="0"/>
                        </a:rPr>
                        <a:t> </a:t>
                      </a:r>
                      <a:endParaRPr lang="en-US" sz="18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3">
                  <a:txBody>
                    <a:bodyPr/>
                    <a:lstStyle/>
                    <a:p>
                      <a:pPr marL="0" marR="0">
                        <a:spcBef>
                          <a:spcPts val="0"/>
                        </a:spcBef>
                        <a:spcAft>
                          <a:spcPts val="0"/>
                        </a:spcAft>
                      </a:pPr>
                      <a:r>
                        <a:rPr lang="en-US" sz="1400" b="0" dirty="0">
                          <a:solidFill>
                            <a:schemeClr val="tx1">
                              <a:lumMod val="75000"/>
                              <a:lumOff val="25000"/>
                            </a:schemeClr>
                          </a:solidFill>
                          <a:effectLst/>
                          <a:latin typeface="Century Gothic" panose="020B0502020202020204" pitchFamily="34" charset="0"/>
                        </a:rPr>
                        <a:t>PROSPECTS FOR SECTOR PROFITABILITY</a:t>
                      </a:r>
                      <a:endParaRPr lang="en-US" sz="1400" b="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mpd="sng">
                      <a:noFill/>
                    </a:lnL>
                    <a:lnR w="12700" cmpd="sng">
                      <a:noFill/>
                    </a:lnR>
                    <a:lnT w="12700" cmpd="sng">
                      <a:noFill/>
                    </a:lnT>
                    <a:lnB w="381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98371502"/>
                  </a:ext>
                </a:extLst>
              </a:tr>
              <a:tr h="357809">
                <a:tc>
                  <a:txBody>
                    <a:bodyPr/>
                    <a:lstStyle/>
                    <a:p>
                      <a:pPr marL="0" marR="0">
                        <a:spcBef>
                          <a:spcPts val="0"/>
                        </a:spcBef>
                        <a:spcAft>
                          <a:spcPts val="0"/>
                        </a:spcAft>
                      </a:pPr>
                      <a:r>
                        <a:rPr lang="en-US" sz="1800" b="0" dirty="0">
                          <a:solidFill>
                            <a:schemeClr val="tx1"/>
                          </a:solidFill>
                          <a:effectLst/>
                          <a:latin typeface="Century Gothic" panose="020B0502020202020204" pitchFamily="34" charset="0"/>
                        </a:rPr>
                        <a:t> </a:t>
                      </a:r>
                      <a:endParaRPr lang="en-US" sz="18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mpd="sng">
                      <a:noFill/>
                    </a:lnL>
                    <a:lnR w="12700" cap="flat" cmpd="sng" algn="ctr">
                      <a:solidFill>
                        <a:schemeClr val="bg1">
                          <a:lumMod val="85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STRONG</a:t>
                      </a:r>
                      <a:endParaRPr lang="en-US" sz="14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A6E1C1"/>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AVERAGE</a:t>
                      </a:r>
                      <a:endParaRPr lang="en-US" sz="14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400" b="0" dirty="0">
                          <a:solidFill>
                            <a:schemeClr val="tx1"/>
                          </a:solidFill>
                          <a:effectLst/>
                          <a:latin typeface="Century Gothic" panose="020B0502020202020204" pitchFamily="34" charset="0"/>
                        </a:rPr>
                        <a:t>WEAK</a:t>
                      </a:r>
                      <a:endParaRPr lang="en-US" sz="14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38100" cap="flat" cmpd="sng" algn="ctr">
                      <a:solidFill>
                        <a:schemeClr val="tx2">
                          <a:lumMod val="40000"/>
                          <a:lumOff val="60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64613618"/>
                  </a:ext>
                </a:extLst>
              </a:tr>
              <a:tr h="0">
                <a:tc>
                  <a:txBody>
                    <a:bodyPr/>
                    <a:lstStyle/>
                    <a:p>
                      <a:pPr marL="0" marR="0">
                        <a:spcBef>
                          <a:spcPts val="0"/>
                        </a:spcBef>
                        <a:spcAft>
                          <a:spcPts val="0"/>
                        </a:spcAft>
                      </a:pPr>
                      <a:r>
                        <a:rPr lang="en-US" sz="700" b="0" dirty="0">
                          <a:solidFill>
                            <a:schemeClr val="tx1"/>
                          </a:solidFill>
                          <a:effectLst/>
                          <a:latin typeface="Century Gothic" panose="020B0502020202020204" pitchFamily="34" charset="0"/>
                        </a:rPr>
                        <a:t> </a:t>
                      </a:r>
                      <a:endParaRPr lang="en-US" sz="7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700" b="0" dirty="0">
                          <a:solidFill>
                            <a:schemeClr val="tx1"/>
                          </a:solidFill>
                          <a:effectLst/>
                          <a:latin typeface="Century Gothic" panose="020B0502020202020204" pitchFamily="34" charset="0"/>
                        </a:rPr>
                        <a:t> </a:t>
                      </a:r>
                      <a:endParaRPr lang="en-US" sz="7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700" b="0" dirty="0">
                          <a:solidFill>
                            <a:schemeClr val="tx1"/>
                          </a:solidFill>
                          <a:effectLst/>
                          <a:latin typeface="Century Gothic" panose="020B0502020202020204" pitchFamily="34" charset="0"/>
                        </a:rPr>
                        <a:t> </a:t>
                      </a:r>
                      <a:endParaRPr lang="en-US" sz="7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700" b="0" dirty="0">
                          <a:solidFill>
                            <a:schemeClr val="tx1"/>
                          </a:solidFill>
                          <a:effectLst/>
                          <a:latin typeface="Century Gothic" panose="020B0502020202020204" pitchFamily="34" charset="0"/>
                        </a:rPr>
                        <a:t> </a:t>
                      </a:r>
                      <a:endParaRPr lang="en-US" sz="7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3691521"/>
                  </a:ext>
                </a:extLst>
              </a:tr>
              <a:tr h="924635">
                <a:tc>
                  <a:txBody>
                    <a:bodyPr/>
                    <a:lstStyle/>
                    <a:p>
                      <a:pPr marL="40640" marR="0" algn="r">
                        <a:spcBef>
                          <a:spcPts val="0"/>
                        </a:spcBef>
                        <a:spcAft>
                          <a:spcPts val="0"/>
                        </a:spcAft>
                      </a:pPr>
                      <a:r>
                        <a:rPr lang="en-US" sz="1400" b="0" dirty="0">
                          <a:solidFill>
                            <a:schemeClr val="tx1"/>
                          </a:solidFill>
                          <a:effectLst/>
                          <a:latin typeface="Century Gothic" panose="020B0502020202020204" pitchFamily="34" charset="0"/>
                        </a:rPr>
                        <a:t>DEVELOPMENT</a:t>
                      </a:r>
                      <a:endParaRPr lang="en-US" sz="14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T="0"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6F3E5">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extLst>
                  <a:ext uri="{0D108BD9-81ED-4DB2-BD59-A6C34878D82A}">
                    <a16:rowId xmlns:a16="http://schemas.microsoft.com/office/drawing/2014/main" val="2843587076"/>
                  </a:ext>
                </a:extLst>
              </a:tr>
              <a:tr h="924635">
                <a:tc>
                  <a:txBody>
                    <a:bodyPr/>
                    <a:lstStyle/>
                    <a:p>
                      <a:pPr marL="40640" marR="0" algn="r">
                        <a:spcBef>
                          <a:spcPts val="0"/>
                        </a:spcBef>
                        <a:spcAft>
                          <a:spcPts val="0"/>
                        </a:spcAft>
                      </a:pPr>
                      <a:r>
                        <a:rPr lang="en-US" sz="1400" b="0" dirty="0">
                          <a:solidFill>
                            <a:schemeClr val="tx1"/>
                          </a:solidFill>
                          <a:effectLst/>
                          <a:latin typeface="Century Gothic" panose="020B0502020202020204" pitchFamily="34" charset="0"/>
                        </a:rPr>
                        <a:t>GROWTH</a:t>
                      </a:r>
                      <a:endParaRPr lang="en-US" sz="14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T="0"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6F3E5">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extLst>
                  <a:ext uri="{0D108BD9-81ED-4DB2-BD59-A6C34878D82A}">
                    <a16:rowId xmlns:a16="http://schemas.microsoft.com/office/drawing/2014/main" val="2417248254"/>
                  </a:ext>
                </a:extLst>
              </a:tr>
              <a:tr h="924635">
                <a:tc>
                  <a:txBody>
                    <a:bodyPr/>
                    <a:lstStyle/>
                    <a:p>
                      <a:pPr marL="40640" marR="0" algn="r">
                        <a:spcBef>
                          <a:spcPts val="0"/>
                        </a:spcBef>
                        <a:spcAft>
                          <a:spcPts val="0"/>
                        </a:spcAft>
                      </a:pPr>
                      <a:r>
                        <a:rPr lang="en-US" sz="1400" b="0" dirty="0">
                          <a:solidFill>
                            <a:schemeClr val="tx1"/>
                          </a:solidFill>
                          <a:effectLst/>
                          <a:latin typeface="Century Gothic" panose="020B0502020202020204" pitchFamily="34" charset="0"/>
                        </a:rPr>
                        <a:t>SHAKEOUT</a:t>
                      </a:r>
                      <a:endParaRPr lang="en-US" sz="14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T="0"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6F3E5">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extLst>
                  <a:ext uri="{0D108BD9-81ED-4DB2-BD59-A6C34878D82A}">
                    <a16:rowId xmlns:a16="http://schemas.microsoft.com/office/drawing/2014/main" val="4261533675"/>
                  </a:ext>
                </a:extLst>
              </a:tr>
              <a:tr h="924635">
                <a:tc>
                  <a:txBody>
                    <a:bodyPr/>
                    <a:lstStyle/>
                    <a:p>
                      <a:pPr marL="40640" marR="0" algn="r">
                        <a:spcBef>
                          <a:spcPts val="0"/>
                        </a:spcBef>
                        <a:spcAft>
                          <a:spcPts val="0"/>
                        </a:spcAft>
                      </a:pPr>
                      <a:r>
                        <a:rPr lang="en-US" sz="1400" b="0" dirty="0">
                          <a:solidFill>
                            <a:schemeClr val="tx1"/>
                          </a:solidFill>
                          <a:effectLst/>
                          <a:latin typeface="Century Gothic" panose="020B0502020202020204" pitchFamily="34" charset="0"/>
                        </a:rPr>
                        <a:t>MATURITY </a:t>
                      </a:r>
                      <a:br>
                        <a:rPr lang="en-US" sz="1400" b="0" dirty="0">
                          <a:solidFill>
                            <a:schemeClr val="tx1"/>
                          </a:solidFill>
                          <a:effectLst/>
                          <a:latin typeface="Century Gothic" panose="020B0502020202020204" pitchFamily="34" charset="0"/>
                        </a:rPr>
                      </a:br>
                      <a:br>
                        <a:rPr lang="en-US" sz="1400" b="0" dirty="0">
                          <a:solidFill>
                            <a:schemeClr val="tx1"/>
                          </a:solidFill>
                          <a:effectLst/>
                          <a:latin typeface="Century Gothic" panose="020B0502020202020204" pitchFamily="34" charset="0"/>
                        </a:rPr>
                      </a:br>
                      <a:r>
                        <a:rPr lang="en-US" sz="1400" b="0" dirty="0">
                          <a:solidFill>
                            <a:schemeClr val="tx1"/>
                          </a:solidFill>
                          <a:effectLst/>
                          <a:latin typeface="Century Gothic" panose="020B0502020202020204" pitchFamily="34" charset="0"/>
                        </a:rPr>
                        <a:t>SATURATION</a:t>
                      </a:r>
                      <a:endParaRPr lang="en-US" sz="14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T="0"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6F3E5">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extLst>
                  <a:ext uri="{0D108BD9-81ED-4DB2-BD59-A6C34878D82A}">
                    <a16:rowId xmlns:a16="http://schemas.microsoft.com/office/drawing/2014/main" val="723297474"/>
                  </a:ext>
                </a:extLst>
              </a:tr>
              <a:tr h="924635">
                <a:tc>
                  <a:txBody>
                    <a:bodyPr/>
                    <a:lstStyle/>
                    <a:p>
                      <a:pPr marL="40640" marR="0" algn="r">
                        <a:spcBef>
                          <a:spcPts val="0"/>
                        </a:spcBef>
                        <a:spcAft>
                          <a:spcPts val="0"/>
                        </a:spcAft>
                      </a:pPr>
                      <a:r>
                        <a:rPr lang="en-US" sz="1400" b="0" dirty="0">
                          <a:solidFill>
                            <a:schemeClr val="tx1"/>
                          </a:solidFill>
                          <a:effectLst/>
                          <a:latin typeface="Century Gothic" panose="020B0502020202020204" pitchFamily="34" charset="0"/>
                        </a:rPr>
                        <a:t>DECLINE</a:t>
                      </a:r>
                      <a:endParaRPr lang="en-US" sz="14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T="0"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D6F3E5">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AEEF3">
                        <a:alpha val="85000"/>
                      </a:srgbClr>
                    </a:solidFill>
                  </a:tcPr>
                </a:tc>
                <a:tc>
                  <a:txBody>
                    <a:bodyPr/>
                    <a:lstStyle/>
                    <a:p>
                      <a:pPr marL="0" marR="0" algn="l">
                        <a:spcBef>
                          <a:spcPts val="0"/>
                        </a:spcBef>
                        <a:spcAft>
                          <a:spcPts val="0"/>
                        </a:spcAft>
                      </a:pPr>
                      <a:r>
                        <a:rPr lang="en-US" sz="1000" b="0" dirty="0">
                          <a:solidFill>
                            <a:schemeClr val="tx1"/>
                          </a:solidFill>
                          <a:effectLst/>
                          <a:latin typeface="Century Gothic" panose="020B0502020202020204" pitchFamily="34" charset="0"/>
                        </a:rPr>
                        <a:t> </a:t>
                      </a:r>
                      <a:endParaRPr lang="en-US" sz="1000" b="0"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37179" marR="37179" marT="0" marB="0" anchor="ctr">
                    <a:lnL w="12700" cap="flat" cmpd="sng" algn="ctr">
                      <a:solidFill>
                        <a:schemeClr val="bg1">
                          <a:lumMod val="75000"/>
                        </a:schemeClr>
                      </a:solidFill>
                      <a:prstDash val="solid"/>
                      <a:round/>
                      <a:headEnd type="none" w="med" len="med"/>
                      <a:tailEnd type="none" w="med" len="med"/>
                    </a:lnL>
                    <a:lnR w="38100" cap="flat" cmpd="sng" algn="ctr">
                      <a:solidFill>
                        <a:schemeClr val="tx2">
                          <a:lumMod val="40000"/>
                          <a:lumOff val="6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extLst>
                  <a:ext uri="{0D108BD9-81ED-4DB2-BD59-A6C34878D82A}">
                    <a16:rowId xmlns:a16="http://schemas.microsoft.com/office/drawing/2014/main" val="933646652"/>
                  </a:ext>
                </a:extLst>
              </a:tr>
            </a:tbl>
          </a:graphicData>
        </a:graphic>
      </p:graphicFrame>
      <p:sp>
        <p:nvSpPr>
          <p:cNvPr id="37" name="TextBox 5">
            <a:extLst>
              <a:ext uri="{FF2B5EF4-FFF2-40B4-BE49-F238E27FC236}">
                <a16:creationId xmlns:a16="http://schemas.microsoft.com/office/drawing/2014/main" id="{C4B91C9C-8EFE-584C-A4B0-503813DBFEE6}"/>
              </a:ext>
            </a:extLst>
          </p:cNvPr>
          <p:cNvSpPr txBox="1"/>
          <p:nvPr/>
        </p:nvSpPr>
        <p:spPr>
          <a:xfrm rot="16200000">
            <a:off x="-1804204" y="3748062"/>
            <a:ext cx="4632776" cy="24180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p>
            <a:pPr marL="0" marR="0" algn="ctr">
              <a:spcBef>
                <a:spcPts val="0"/>
              </a:spcBef>
              <a:spcAft>
                <a:spcPts val="0"/>
              </a:spcAft>
            </a:pPr>
            <a:r>
              <a:rPr lang="en-US" sz="14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INDUSTRY  STAGE  IN  THE  EVOLUTIONARY  LIFE  CYCLE</a:t>
            </a:r>
            <a:endParaRPr lang="en-US" sz="800"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3" name="Down Arrow 2">
            <a:extLst>
              <a:ext uri="{FF2B5EF4-FFF2-40B4-BE49-F238E27FC236}">
                <a16:creationId xmlns:a16="http://schemas.microsoft.com/office/drawing/2014/main" id="{402D2EAE-E91B-2A4D-833E-2961180991BC}"/>
              </a:ext>
            </a:extLst>
          </p:cNvPr>
          <p:cNvSpPr/>
          <p:nvPr/>
        </p:nvSpPr>
        <p:spPr>
          <a:xfrm>
            <a:off x="1672983" y="4680539"/>
            <a:ext cx="137740" cy="201168"/>
          </a:xfrm>
          <a:prstGeom prst="downArrow">
            <a:avLst>
              <a:gd name="adj1" fmla="val 26832"/>
              <a:gd name="adj2" fmla="val 61908"/>
            </a:avLst>
          </a:prstGeom>
          <a:solidFill>
            <a:schemeClr val="bg1"/>
          </a:solidFill>
          <a:ln>
            <a:gradFill>
              <a:gsLst>
                <a:gs pos="0">
                  <a:schemeClr val="bg1">
                    <a:lumMod val="65000"/>
                  </a:schemeClr>
                </a:gs>
                <a:gs pos="100000">
                  <a:schemeClr val="tx1"/>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Hofers-Product-Market-Evolution-Matrix-Template_PowerPoint" id="{AB15ECB4-0CC9-0346-8225-475F3187F659}" vid="{0E589842-5B1F-EF40-B97A-1F72764C5D2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IC-Hofers-Product-Market-Evolution-Matrix-Template_PowerPoint</Template>
  <TotalTime>0</TotalTime>
  <Words>148</Words>
  <Application>Microsoft Office PowerPoint</Application>
  <PresentationFormat>Широкоэкранный</PresentationFormat>
  <Paragraphs>37</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2020-10-23T17:19:34Z</dcterms:created>
  <dcterms:modified xsi:type="dcterms:W3CDTF">2020-10-23T17:21:15Z</dcterms:modified>
</cp:coreProperties>
</file>