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9"/>
  </p:notesMasterIdLst>
  <p:sldIdLst>
    <p:sldId id="320" r:id="rId2"/>
    <p:sldId id="321" r:id="rId3"/>
    <p:sldId id="322" r:id="rId4"/>
    <p:sldId id="324" r:id="rId5"/>
    <p:sldId id="325" r:id="rId6"/>
    <p:sldId id="326" r:id="rId7"/>
    <p:sldId id="295"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rica Waite" initials="EW" lastIdx="2" clrIdx="0">
    <p:extLst>
      <p:ext uri="{19B8F6BF-5375-455C-9EA6-DF929625EA0E}">
        <p15:presenceInfo xmlns:p15="http://schemas.microsoft.com/office/powerpoint/2012/main" userId="c568693182780e7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E32"/>
    <a:srgbClr val="20B9B3"/>
    <a:srgbClr val="D24C35"/>
    <a:srgbClr val="F2BEAF"/>
    <a:srgbClr val="F48735"/>
    <a:srgbClr val="B6ECE9"/>
    <a:srgbClr val="E2F4C0"/>
    <a:srgbClr val="00BD9C"/>
    <a:srgbClr val="6AC0F1"/>
    <a:srgbClr val="EB3A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49" autoAdjust="0"/>
    <p:restoredTop sz="86447"/>
  </p:normalViewPr>
  <p:slideViewPr>
    <p:cSldViewPr snapToGrid="0" snapToObjects="1">
      <p:cViewPr varScale="1">
        <p:scale>
          <a:sx n="128" d="100"/>
          <a:sy n="128" d="100"/>
        </p:scale>
        <p:origin x="480" y="176"/>
      </p:cViewPr>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Lst>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_rels/viewProps.xml.rels><?xml version="1.0" encoding="UTF-8" standalone="yes"?>
<Relationships xmlns="http://schemas.openxmlformats.org/package/2006/relationships"><Relationship Id="rId3" Type="http://schemas.openxmlformats.org/officeDocument/2006/relationships/slide" Target="slides/slide3.xml"/><Relationship Id="rId7" Type="http://schemas.openxmlformats.org/officeDocument/2006/relationships/slide" Target="slides/slide7.xml"/><Relationship Id="rId2" Type="http://schemas.openxmlformats.org/officeDocument/2006/relationships/slide" Target="slides/slide2.xml"/><Relationship Id="rId1" Type="http://schemas.openxmlformats.org/officeDocument/2006/relationships/slide" Target="slides/slide1.xml"/><Relationship Id="rId6" Type="http://schemas.openxmlformats.org/officeDocument/2006/relationships/slide" Target="slides/slide6.xml"/><Relationship Id="rId5" Type="http://schemas.openxmlformats.org/officeDocument/2006/relationships/slide" Target="slides/slide5.xml"/><Relationship Id="rId4"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6AFEDE-F1BF-6A4A-80D9-CCB6DC4EFE3D}" type="datetimeFigureOut">
              <a:rPr lang="en-US" smtClean="0"/>
              <a:t>4/11/22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711C10-233D-DA48-A5CB-9365BBABB6B4}" type="slidenum">
              <a:rPr lang="en-US" smtClean="0"/>
              <a:t>‹#›</a:t>
            </a:fld>
            <a:endParaRPr lang="en-US" dirty="0"/>
          </a:p>
        </p:txBody>
      </p:sp>
    </p:spTree>
    <p:extLst>
      <p:ext uri="{BB962C8B-B14F-4D97-AF65-F5344CB8AC3E}">
        <p14:creationId xmlns:p14="http://schemas.microsoft.com/office/powerpoint/2010/main" val="4330768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1</a:t>
            </a:fld>
            <a:endParaRPr lang="en-US" dirty="0"/>
          </a:p>
        </p:txBody>
      </p:sp>
    </p:spTree>
    <p:extLst>
      <p:ext uri="{BB962C8B-B14F-4D97-AF65-F5344CB8AC3E}">
        <p14:creationId xmlns:p14="http://schemas.microsoft.com/office/powerpoint/2010/main" val="36186668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2</a:t>
            </a:fld>
            <a:endParaRPr lang="en-US" dirty="0"/>
          </a:p>
        </p:txBody>
      </p:sp>
    </p:spTree>
    <p:extLst>
      <p:ext uri="{BB962C8B-B14F-4D97-AF65-F5344CB8AC3E}">
        <p14:creationId xmlns:p14="http://schemas.microsoft.com/office/powerpoint/2010/main" val="21846804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3</a:t>
            </a:fld>
            <a:endParaRPr lang="en-US" dirty="0"/>
          </a:p>
        </p:txBody>
      </p:sp>
    </p:spTree>
    <p:extLst>
      <p:ext uri="{BB962C8B-B14F-4D97-AF65-F5344CB8AC3E}">
        <p14:creationId xmlns:p14="http://schemas.microsoft.com/office/powerpoint/2010/main" val="3775557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4</a:t>
            </a:fld>
            <a:endParaRPr lang="en-US" dirty="0"/>
          </a:p>
        </p:txBody>
      </p:sp>
    </p:spTree>
    <p:extLst>
      <p:ext uri="{BB962C8B-B14F-4D97-AF65-F5344CB8AC3E}">
        <p14:creationId xmlns:p14="http://schemas.microsoft.com/office/powerpoint/2010/main" val="42811002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5</a:t>
            </a:fld>
            <a:endParaRPr lang="en-US" dirty="0"/>
          </a:p>
        </p:txBody>
      </p:sp>
    </p:spTree>
    <p:extLst>
      <p:ext uri="{BB962C8B-B14F-4D97-AF65-F5344CB8AC3E}">
        <p14:creationId xmlns:p14="http://schemas.microsoft.com/office/powerpoint/2010/main" val="5225764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6</a:t>
            </a:fld>
            <a:endParaRPr lang="en-US" dirty="0"/>
          </a:p>
        </p:txBody>
      </p:sp>
    </p:spTree>
    <p:extLst>
      <p:ext uri="{BB962C8B-B14F-4D97-AF65-F5344CB8AC3E}">
        <p14:creationId xmlns:p14="http://schemas.microsoft.com/office/powerpoint/2010/main" val="26515962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711C10-233D-DA48-A5CB-9365BBABB6B4}" type="slidenum">
              <a:rPr lang="en-US" smtClean="0"/>
              <a:t>7</a:t>
            </a:fld>
            <a:endParaRPr lang="en-US" dirty="0"/>
          </a:p>
        </p:txBody>
      </p:sp>
    </p:spTree>
    <p:extLst>
      <p:ext uri="{BB962C8B-B14F-4D97-AF65-F5344CB8AC3E}">
        <p14:creationId xmlns:p14="http://schemas.microsoft.com/office/powerpoint/2010/main" val="18222646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7381E756-E947-FD4A-8A23-D2C983A1A8BD}" type="datetimeFigureOut">
              <a:rPr lang="en-US" smtClean="0"/>
              <a:t>4/11/22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4073458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81E756-E947-FD4A-8A23-D2C983A1A8BD}" type="datetimeFigureOut">
              <a:rPr lang="en-US" smtClean="0"/>
              <a:t>4/11/22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2078398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81E756-E947-FD4A-8A23-D2C983A1A8BD}" type="datetimeFigureOut">
              <a:rPr lang="en-US" smtClean="0"/>
              <a:t>4/11/22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3567388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81E756-E947-FD4A-8A23-D2C983A1A8BD}" type="datetimeFigureOut">
              <a:rPr lang="en-US" smtClean="0"/>
              <a:t>4/11/22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20794150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381E756-E947-FD4A-8A23-D2C983A1A8BD}" type="datetimeFigureOut">
              <a:rPr lang="en-US" smtClean="0"/>
              <a:t>4/11/22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579773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381E756-E947-FD4A-8A23-D2C983A1A8BD}" type="datetimeFigureOut">
              <a:rPr lang="en-US" smtClean="0"/>
              <a:t>4/11/22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1153701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381E756-E947-FD4A-8A23-D2C983A1A8BD}" type="datetimeFigureOut">
              <a:rPr lang="en-US" smtClean="0"/>
              <a:t>4/11/22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6417093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381E756-E947-FD4A-8A23-D2C983A1A8BD}" type="datetimeFigureOut">
              <a:rPr lang="en-US" smtClean="0"/>
              <a:t>4/11/22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5459013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81E756-E947-FD4A-8A23-D2C983A1A8BD}" type="datetimeFigureOut">
              <a:rPr lang="en-US" smtClean="0"/>
              <a:t>4/11/22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9130763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381E756-E947-FD4A-8A23-D2C983A1A8BD}" type="datetimeFigureOut">
              <a:rPr lang="en-US" smtClean="0"/>
              <a:t>4/11/22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559721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381E756-E947-FD4A-8A23-D2C983A1A8BD}" type="datetimeFigureOut">
              <a:rPr lang="en-US" smtClean="0"/>
              <a:t>4/11/22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330669D-EC37-AA42-8CD3-B0788BD38FC6}" type="slidenum">
              <a:rPr lang="en-US" smtClean="0"/>
              <a:t>‹#›</a:t>
            </a:fld>
            <a:endParaRPr lang="en-US" dirty="0"/>
          </a:p>
        </p:txBody>
      </p:sp>
    </p:spTree>
    <p:extLst>
      <p:ext uri="{BB962C8B-B14F-4D97-AF65-F5344CB8AC3E}">
        <p14:creationId xmlns:p14="http://schemas.microsoft.com/office/powerpoint/2010/main" val="14938084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lumMod val="95000"/>
                <a:alpha val="40000"/>
              </a:schemeClr>
            </a:gs>
            <a:gs pos="100000">
              <a:schemeClr val="bg1">
                <a:lumMod val="75000"/>
              </a:schemeClr>
            </a:gs>
          </a:gsLst>
          <a:lin ang="135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81E756-E947-FD4A-8A23-D2C983A1A8BD}" type="datetimeFigureOut">
              <a:rPr lang="en-US" smtClean="0"/>
              <a:t>4/11/22</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30669D-EC37-AA42-8CD3-B0788BD38FC6}" type="slidenum">
              <a:rPr lang="en-US" smtClean="0"/>
              <a:t>‹#›</a:t>
            </a:fld>
            <a:endParaRPr lang="en-US" dirty="0"/>
          </a:p>
        </p:txBody>
      </p:sp>
    </p:spTree>
    <p:extLst>
      <p:ext uri="{BB962C8B-B14F-4D97-AF65-F5344CB8AC3E}">
        <p14:creationId xmlns:p14="http://schemas.microsoft.com/office/powerpoint/2010/main" val="1729608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svg"/><Relationship Id="rId3" Type="http://schemas.openxmlformats.org/officeDocument/2006/relationships/hyperlink" Target="https://www.smartsheet.com/try-it?trp=11325&amp;utm_source=integrated+content&amp;utm_campaign=/content/it-maturity&amp;utm_medium=IT+Maturity+Presentation+powerpoint+11325&amp;lpa=IT+Maturity+Presentation+powerpoint+11325&amp;lx=PFpZZjisDNTS-Ddigi3MyABAgeTPLDIL8TQRu558b7w" TargetMode="External"/><Relationship Id="rId7" Type="http://schemas.openxmlformats.org/officeDocument/2006/relationships/image" Target="../media/image4.png"/><Relationship Id="rId12" Type="http://schemas.openxmlformats.org/officeDocument/2006/relationships/image" Target="../media/image9.sv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svg"/><Relationship Id="rId11" Type="http://schemas.openxmlformats.org/officeDocument/2006/relationships/image" Target="../media/image8.png"/><Relationship Id="rId5" Type="http://schemas.openxmlformats.org/officeDocument/2006/relationships/image" Target="../media/image2.png"/><Relationship Id="rId10" Type="http://schemas.openxmlformats.org/officeDocument/2006/relationships/image" Target="../media/image7.svg"/><Relationship Id="rId4" Type="http://schemas.openxmlformats.org/officeDocument/2006/relationships/image" Target="../media/image1.png"/><Relationship Id="rId9"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3" name="Picture 92">
            <a:hlinkClick r:id="rId3"/>
            <a:extLst>
              <a:ext uri="{FF2B5EF4-FFF2-40B4-BE49-F238E27FC236}">
                <a16:creationId xmlns:a16="http://schemas.microsoft.com/office/drawing/2014/main" id="{42871793-3C10-2F44-883D-21DCEA646235}"/>
              </a:ext>
            </a:extLst>
          </p:cNvPr>
          <p:cNvPicPr>
            <a:picLocks noChangeAspect="1"/>
          </p:cNvPicPr>
          <p:nvPr/>
        </p:nvPicPr>
        <p:blipFill>
          <a:blip r:embed="rId4"/>
          <a:stretch>
            <a:fillRect/>
          </a:stretch>
        </p:blipFill>
        <p:spPr>
          <a:xfrm>
            <a:off x="7880967" y="180000"/>
            <a:ext cx="3987810" cy="553410"/>
          </a:xfrm>
          <a:prstGeom prst="rect">
            <a:avLst/>
          </a:prstGeom>
        </p:spPr>
      </p:pic>
      <p:sp>
        <p:nvSpPr>
          <p:cNvPr id="94" name="TextBox 93">
            <a:extLst>
              <a:ext uri="{FF2B5EF4-FFF2-40B4-BE49-F238E27FC236}">
                <a16:creationId xmlns:a16="http://schemas.microsoft.com/office/drawing/2014/main" id="{82C248E8-34F6-0545-9559-B225180AAEDA}"/>
              </a:ext>
            </a:extLst>
          </p:cNvPr>
          <p:cNvSpPr txBox="1"/>
          <p:nvPr/>
        </p:nvSpPr>
        <p:spPr>
          <a:xfrm>
            <a:off x="409776" y="202713"/>
            <a:ext cx="7309961" cy="523220"/>
          </a:xfrm>
          <a:prstGeom prst="rect">
            <a:avLst/>
          </a:prstGeom>
          <a:noFill/>
        </p:spPr>
        <p:txBody>
          <a:bodyPr wrap="square" rtlCol="0">
            <a:spAutoFit/>
          </a:bodyPr>
          <a:lstStyle/>
          <a:p>
            <a:r>
              <a:rPr lang="en-US" sz="2800" b="1" dirty="0">
                <a:solidFill>
                  <a:schemeClr val="tx1">
                    <a:lumMod val="65000"/>
                    <a:lumOff val="35000"/>
                  </a:schemeClr>
                </a:solidFill>
                <a:latin typeface="Century Gothic" panose="020B0502020202020204" pitchFamily="34" charset="0"/>
              </a:rPr>
              <a:t>IT MATURITY ASSESSMENT PRESENTATION </a:t>
            </a:r>
          </a:p>
        </p:txBody>
      </p:sp>
      <p:grpSp>
        <p:nvGrpSpPr>
          <p:cNvPr id="2" name="Group 1">
            <a:extLst>
              <a:ext uri="{FF2B5EF4-FFF2-40B4-BE49-F238E27FC236}">
                <a16:creationId xmlns:a16="http://schemas.microsoft.com/office/drawing/2014/main" id="{2ED65454-CBC1-E042-8826-D19CA86F8F63}"/>
              </a:ext>
            </a:extLst>
          </p:cNvPr>
          <p:cNvGrpSpPr/>
          <p:nvPr/>
        </p:nvGrpSpPr>
        <p:grpSpPr>
          <a:xfrm>
            <a:off x="292984" y="1405404"/>
            <a:ext cx="11630761" cy="4634510"/>
            <a:chOff x="292984" y="948204"/>
            <a:chExt cx="11630761" cy="4634510"/>
          </a:xfrm>
        </p:grpSpPr>
        <p:pic>
          <p:nvPicPr>
            <p:cNvPr id="41" name="Graphic 40" descr="Line arrow: Rotate left outline">
              <a:extLst>
                <a:ext uri="{FF2B5EF4-FFF2-40B4-BE49-F238E27FC236}">
                  <a16:creationId xmlns:a16="http://schemas.microsoft.com/office/drawing/2014/main" id="{6AB7BAAF-D5B7-1C4F-ABE3-EC1DF23883BE}"/>
                </a:ext>
              </a:extLst>
            </p:cNvPr>
            <p:cNvPicPr>
              <a:picLocks/>
            </p:cNvPicPr>
            <p:nvPr/>
          </p:nvPicPr>
          <p:blipFill>
            <a:blip r:embed="rId5">
              <a:extLst>
                <a:ext uri="{96DAC541-7B7A-43D3-8B79-37D633B846F1}">
                  <asvg:svgBlip xmlns:asvg="http://schemas.microsoft.com/office/drawing/2016/SVG/main" r:embed="rId6"/>
                </a:ext>
              </a:extLst>
            </a:blip>
            <a:stretch>
              <a:fillRect/>
            </a:stretch>
          </p:blipFill>
          <p:spPr>
            <a:xfrm rot="19103837" flipH="1">
              <a:off x="1331954" y="1716986"/>
              <a:ext cx="1828800" cy="1828800"/>
            </a:xfrm>
            <a:prstGeom prst="rect">
              <a:avLst/>
            </a:prstGeom>
          </p:spPr>
        </p:pic>
        <p:pic>
          <p:nvPicPr>
            <p:cNvPr id="72" name="Graphic 71" descr="Line arrow: Rotate left outline">
              <a:extLst>
                <a:ext uri="{FF2B5EF4-FFF2-40B4-BE49-F238E27FC236}">
                  <a16:creationId xmlns:a16="http://schemas.microsoft.com/office/drawing/2014/main" id="{24AB55CC-5A77-0F47-A257-05BF063D0680}"/>
                </a:ext>
              </a:extLst>
            </p:cNvPr>
            <p:cNvPicPr>
              <a:picLocks/>
            </p:cNvPicPr>
            <p:nvPr/>
          </p:nvPicPr>
          <p:blipFill>
            <a:blip r:embed="rId7">
              <a:extLst>
                <a:ext uri="{96DAC541-7B7A-43D3-8B79-37D633B846F1}">
                  <asvg:svgBlip xmlns:asvg="http://schemas.microsoft.com/office/drawing/2016/SVG/main" r:embed="rId8"/>
                </a:ext>
              </a:extLst>
            </a:blip>
            <a:stretch>
              <a:fillRect/>
            </a:stretch>
          </p:blipFill>
          <p:spPr>
            <a:xfrm rot="19081718" flipH="1">
              <a:off x="5854373" y="948204"/>
              <a:ext cx="1828800" cy="1828800"/>
            </a:xfrm>
            <a:prstGeom prst="rect">
              <a:avLst/>
            </a:prstGeom>
          </p:spPr>
        </p:pic>
        <p:sp>
          <p:nvSpPr>
            <p:cNvPr id="95" name="Oval 94">
              <a:extLst>
                <a:ext uri="{FF2B5EF4-FFF2-40B4-BE49-F238E27FC236}">
                  <a16:creationId xmlns:a16="http://schemas.microsoft.com/office/drawing/2014/main" id="{8F2ECCDC-53C7-DE41-BC38-DE442EC23857}"/>
                </a:ext>
              </a:extLst>
            </p:cNvPr>
            <p:cNvSpPr/>
            <p:nvPr/>
          </p:nvSpPr>
          <p:spPr>
            <a:xfrm>
              <a:off x="292984" y="2752685"/>
              <a:ext cx="2468880" cy="2468880"/>
            </a:xfrm>
            <a:prstGeom prst="ellipse">
              <a:avLst/>
            </a:prstGeom>
            <a:solidFill>
              <a:srgbClr val="D24C35"/>
            </a:solidFill>
            <a:ln>
              <a:noFill/>
            </a:ln>
            <a:effectLst>
              <a:outerShdw blurRad="139700" dist="50800" dir="8100000" algn="tr"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a:r>
                <a:rPr lang="en-US" sz="2900">
                  <a:latin typeface="Century Gothic" panose="020B0502020202020204" pitchFamily="34" charset="0"/>
                </a:rPr>
                <a:t>Chaos</a:t>
              </a:r>
              <a:endParaRPr lang="en-US" sz="2900" dirty="0">
                <a:latin typeface="Century Gothic" panose="020B0502020202020204" pitchFamily="34" charset="0"/>
              </a:endParaRPr>
            </a:p>
          </p:txBody>
        </p:sp>
        <p:sp>
          <p:nvSpPr>
            <p:cNvPr id="114" name="Oval 113">
              <a:extLst>
                <a:ext uri="{FF2B5EF4-FFF2-40B4-BE49-F238E27FC236}">
                  <a16:creationId xmlns:a16="http://schemas.microsoft.com/office/drawing/2014/main" id="{084BEACA-D176-EA44-A82A-A6835A32C1E7}"/>
                </a:ext>
              </a:extLst>
            </p:cNvPr>
            <p:cNvSpPr/>
            <p:nvPr/>
          </p:nvSpPr>
          <p:spPr>
            <a:xfrm>
              <a:off x="2583454" y="2349909"/>
              <a:ext cx="2468880" cy="2468880"/>
            </a:xfrm>
            <a:prstGeom prst="ellipse">
              <a:avLst/>
            </a:prstGeom>
            <a:solidFill>
              <a:srgbClr val="F48735"/>
            </a:solidFill>
            <a:ln>
              <a:noFill/>
            </a:ln>
            <a:effectLst>
              <a:outerShdw blurRad="139700" dist="50800" dir="8100000" algn="tr"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a:r>
                <a:rPr lang="en-US" sz="2900">
                  <a:latin typeface="Century Gothic" panose="020B0502020202020204" pitchFamily="34" charset="0"/>
                </a:rPr>
                <a:t>Committed</a:t>
              </a:r>
              <a:endParaRPr lang="en-US" sz="2900" dirty="0">
                <a:latin typeface="Century Gothic" panose="020B0502020202020204" pitchFamily="34" charset="0"/>
              </a:endParaRPr>
            </a:p>
          </p:txBody>
        </p:sp>
        <p:sp>
          <p:nvSpPr>
            <p:cNvPr id="119" name="Oval 118">
              <a:extLst>
                <a:ext uri="{FF2B5EF4-FFF2-40B4-BE49-F238E27FC236}">
                  <a16:creationId xmlns:a16="http://schemas.microsoft.com/office/drawing/2014/main" id="{D01BCD0E-369F-7440-BE8D-A2AA08F9642C}"/>
                </a:ext>
              </a:extLst>
            </p:cNvPr>
            <p:cNvSpPr/>
            <p:nvPr/>
          </p:nvSpPr>
          <p:spPr>
            <a:xfrm>
              <a:off x="4873924" y="1947134"/>
              <a:ext cx="2468880" cy="2468880"/>
            </a:xfrm>
            <a:prstGeom prst="ellipse">
              <a:avLst/>
            </a:prstGeom>
            <a:solidFill>
              <a:schemeClr val="accent4"/>
            </a:solidFill>
            <a:ln>
              <a:noFill/>
            </a:ln>
            <a:effectLst>
              <a:outerShdw blurRad="139700" dist="50800" dir="8100000" algn="tr"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a:r>
                <a:rPr lang="en-US" sz="2900" dirty="0">
                  <a:latin typeface="Century Gothic" panose="020B0502020202020204" pitchFamily="34" charset="0"/>
                </a:rPr>
                <a:t>Proactive</a:t>
              </a:r>
            </a:p>
          </p:txBody>
        </p:sp>
        <p:sp>
          <p:nvSpPr>
            <p:cNvPr id="69" name="Oval 68">
              <a:extLst>
                <a:ext uri="{FF2B5EF4-FFF2-40B4-BE49-F238E27FC236}">
                  <a16:creationId xmlns:a16="http://schemas.microsoft.com/office/drawing/2014/main" id="{F81F20A4-5D75-A949-91F4-1912C1338A68}"/>
                </a:ext>
              </a:extLst>
            </p:cNvPr>
            <p:cNvSpPr/>
            <p:nvPr/>
          </p:nvSpPr>
          <p:spPr>
            <a:xfrm>
              <a:off x="7164394" y="1544359"/>
              <a:ext cx="2468880" cy="2468880"/>
            </a:xfrm>
            <a:prstGeom prst="ellipse">
              <a:avLst/>
            </a:prstGeom>
            <a:solidFill>
              <a:srgbClr val="20B9B3"/>
            </a:solidFill>
            <a:ln>
              <a:noFill/>
            </a:ln>
            <a:effectLst>
              <a:outerShdw blurRad="139700" dist="50800" dir="8100000" algn="tr"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a:r>
                <a:rPr lang="en-US" sz="2900">
                  <a:latin typeface="Century Gothic" panose="020B0502020202020204" pitchFamily="34" charset="0"/>
                </a:rPr>
                <a:t>Integrated</a:t>
              </a:r>
              <a:endParaRPr lang="en-US" sz="2900" dirty="0">
                <a:latin typeface="Century Gothic" panose="020B0502020202020204" pitchFamily="34" charset="0"/>
              </a:endParaRPr>
            </a:p>
          </p:txBody>
        </p:sp>
        <p:sp>
          <p:nvSpPr>
            <p:cNvPr id="75" name="Oval 74">
              <a:extLst>
                <a:ext uri="{FF2B5EF4-FFF2-40B4-BE49-F238E27FC236}">
                  <a16:creationId xmlns:a16="http://schemas.microsoft.com/office/drawing/2014/main" id="{43A1AB2D-7DC7-2E4E-9456-563385870553}"/>
                </a:ext>
              </a:extLst>
            </p:cNvPr>
            <p:cNvSpPr/>
            <p:nvPr/>
          </p:nvSpPr>
          <p:spPr>
            <a:xfrm>
              <a:off x="9454865" y="1141584"/>
              <a:ext cx="2468880" cy="2468880"/>
            </a:xfrm>
            <a:prstGeom prst="ellipse">
              <a:avLst/>
            </a:prstGeom>
            <a:solidFill>
              <a:srgbClr val="00BE32"/>
            </a:solidFill>
            <a:ln>
              <a:noFill/>
            </a:ln>
            <a:effectLst>
              <a:outerShdw blurRad="139700" dist="50800" dir="8100000" algn="tr"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nchorCtr="0"/>
            <a:lstStyle/>
            <a:p>
              <a:pPr algn="ctr"/>
              <a:r>
                <a:rPr lang="en-US" sz="2900">
                  <a:latin typeface="Century Gothic" panose="020B0502020202020204" pitchFamily="34" charset="0"/>
                </a:rPr>
                <a:t>Strategic</a:t>
              </a:r>
              <a:endParaRPr lang="en-US" sz="2900" dirty="0">
                <a:latin typeface="Century Gothic" panose="020B0502020202020204" pitchFamily="34" charset="0"/>
              </a:endParaRPr>
            </a:p>
          </p:txBody>
        </p:sp>
        <p:pic>
          <p:nvPicPr>
            <p:cNvPr id="79" name="Graphic 78" descr="Line arrow: Rotate left outline">
              <a:extLst>
                <a:ext uri="{FF2B5EF4-FFF2-40B4-BE49-F238E27FC236}">
                  <a16:creationId xmlns:a16="http://schemas.microsoft.com/office/drawing/2014/main" id="{8B799F6F-0A75-7D43-BB25-E49B66A6122A}"/>
                </a:ext>
              </a:extLst>
            </p:cNvPr>
            <p:cNvPicPr>
              <a:picLocks/>
            </p:cNvPicPr>
            <p:nvPr/>
          </p:nvPicPr>
          <p:blipFill>
            <a:blip r:embed="rId9">
              <a:extLst>
                <a:ext uri="{96DAC541-7B7A-43D3-8B79-37D633B846F1}">
                  <asvg:svgBlip xmlns:asvg="http://schemas.microsoft.com/office/drawing/2016/SVG/main" r:embed="rId10"/>
                </a:ext>
              </a:extLst>
            </a:blip>
            <a:stretch>
              <a:fillRect/>
            </a:stretch>
          </p:blipFill>
          <p:spPr>
            <a:xfrm rot="1242695" flipH="1" flipV="1">
              <a:off x="4082462" y="3752372"/>
              <a:ext cx="1828800" cy="1830342"/>
            </a:xfrm>
            <a:prstGeom prst="rect">
              <a:avLst/>
            </a:prstGeom>
          </p:spPr>
        </p:pic>
        <p:pic>
          <p:nvPicPr>
            <p:cNvPr id="80" name="Graphic 79" descr="Line arrow: Rotate left outline">
              <a:extLst>
                <a:ext uri="{FF2B5EF4-FFF2-40B4-BE49-F238E27FC236}">
                  <a16:creationId xmlns:a16="http://schemas.microsoft.com/office/drawing/2014/main" id="{52932E0F-8751-E948-B3C3-CCF39237ED0C}"/>
                </a:ext>
              </a:extLst>
            </p:cNvPr>
            <p:cNvPicPr>
              <a:picLocks/>
            </p:cNvPicPr>
            <p:nvPr/>
          </p:nvPicPr>
          <p:blipFill>
            <a:blip r:embed="rId11">
              <a:extLst>
                <a:ext uri="{96DAC541-7B7A-43D3-8B79-37D633B846F1}">
                  <asvg:svgBlip xmlns:asvg="http://schemas.microsoft.com/office/drawing/2016/SVG/main" r:embed="rId12"/>
                </a:ext>
              </a:extLst>
            </a:blip>
            <a:stretch>
              <a:fillRect/>
            </a:stretch>
          </p:blipFill>
          <p:spPr>
            <a:xfrm rot="1242695" flipH="1" flipV="1">
              <a:off x="8781604" y="2964177"/>
              <a:ext cx="1828800" cy="1830342"/>
            </a:xfrm>
            <a:prstGeom prst="rect">
              <a:avLst/>
            </a:prstGeom>
          </p:spPr>
        </p:pic>
      </p:grpSp>
    </p:spTree>
    <p:extLst>
      <p:ext uri="{BB962C8B-B14F-4D97-AF65-F5344CB8AC3E}">
        <p14:creationId xmlns:p14="http://schemas.microsoft.com/office/powerpoint/2010/main" val="10367233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8" name="Rectangle 67">
            <a:extLst>
              <a:ext uri="{FF2B5EF4-FFF2-40B4-BE49-F238E27FC236}">
                <a16:creationId xmlns:a16="http://schemas.microsoft.com/office/drawing/2014/main" id="{33A4A875-F70E-4F47-9EA7-0F1DE4C82FAE}"/>
              </a:ext>
            </a:extLst>
          </p:cNvPr>
          <p:cNvSpPr/>
          <p:nvPr/>
        </p:nvSpPr>
        <p:spPr>
          <a:xfrm>
            <a:off x="494197" y="820982"/>
            <a:ext cx="10972800" cy="738478"/>
          </a:xfrm>
          <a:prstGeom prst="rect">
            <a:avLst/>
          </a:prstGeom>
          <a:solidFill>
            <a:srgbClr val="D24C3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228600" rtlCol="0" anchor="b" anchorCtr="0"/>
          <a:lstStyle/>
          <a:p>
            <a:pPr algn="r"/>
            <a:r>
              <a:rPr lang="en-US" sz="4400" dirty="0">
                <a:latin typeface="Century Gothic" panose="020B0502020202020204" pitchFamily="34" charset="0"/>
              </a:rPr>
              <a:t>CHAOS</a:t>
            </a:r>
          </a:p>
        </p:txBody>
      </p:sp>
      <p:sp>
        <p:nvSpPr>
          <p:cNvPr id="69" name="Rectangle 68">
            <a:extLst>
              <a:ext uri="{FF2B5EF4-FFF2-40B4-BE49-F238E27FC236}">
                <a16:creationId xmlns:a16="http://schemas.microsoft.com/office/drawing/2014/main" id="{FB979EE6-CC5A-104B-AC3C-55156CE7AE0F}"/>
              </a:ext>
            </a:extLst>
          </p:cNvPr>
          <p:cNvSpPr/>
          <p:nvPr/>
        </p:nvSpPr>
        <p:spPr>
          <a:xfrm>
            <a:off x="494197" y="1559170"/>
            <a:ext cx="10972800" cy="548640"/>
          </a:xfrm>
          <a:prstGeom prst="rect">
            <a:avLst/>
          </a:prstGeom>
          <a:gradFill>
            <a:gsLst>
              <a:gs pos="14000">
                <a:srgbClr val="D24C35"/>
              </a:gs>
              <a:gs pos="100000">
                <a:srgbClr val="F2BEAF"/>
              </a:gs>
            </a:gsLst>
            <a:lin ang="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274320" rtlCol="0" anchor="t" anchorCtr="0"/>
          <a:lstStyle/>
          <a:p>
            <a:pPr algn="r"/>
            <a:r>
              <a:rPr lang="en-US" sz="2800" dirty="0">
                <a:solidFill>
                  <a:schemeClr val="tx1"/>
                </a:solidFill>
                <a:latin typeface="Century Gothic" panose="020B0502020202020204" pitchFamily="34" charset="0"/>
              </a:rPr>
              <a:t>Nonexistent Process</a:t>
            </a:r>
          </a:p>
        </p:txBody>
      </p:sp>
      <p:sp>
        <p:nvSpPr>
          <p:cNvPr id="96" name="Rectangle 95">
            <a:extLst>
              <a:ext uri="{FF2B5EF4-FFF2-40B4-BE49-F238E27FC236}">
                <a16:creationId xmlns:a16="http://schemas.microsoft.com/office/drawing/2014/main" id="{82BED20C-3D29-B14E-81BD-3515BF416363}"/>
              </a:ext>
            </a:extLst>
          </p:cNvPr>
          <p:cNvSpPr/>
          <p:nvPr/>
        </p:nvSpPr>
        <p:spPr>
          <a:xfrm>
            <a:off x="494197" y="2091109"/>
            <a:ext cx="10972800" cy="3931920"/>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74320" tIns="182880" rIns="274320" bIns="182880" rtlCol="0" anchor="t" anchorCtr="0"/>
          <a:lstStyle/>
          <a:p>
            <a:pPr>
              <a:lnSpc>
                <a:spcPct val="150000"/>
              </a:lnSpc>
            </a:pPr>
            <a:r>
              <a:rPr lang="en-US" sz="1600" dirty="0">
                <a:solidFill>
                  <a:schemeClr val="tx1"/>
                </a:solidFill>
                <a:latin typeface="Century Gothic" panose="020B0502020202020204" pitchFamily="34" charset="0"/>
              </a:rPr>
              <a:t>Please provide a detailed description of this stage’s IT readiness as well as the list of actions your team must perform to reach optimal IT maturity. </a:t>
            </a:r>
          </a:p>
        </p:txBody>
      </p:sp>
      <p:sp>
        <p:nvSpPr>
          <p:cNvPr id="2" name="TextBox 1">
            <a:extLst>
              <a:ext uri="{FF2B5EF4-FFF2-40B4-BE49-F238E27FC236}">
                <a16:creationId xmlns:a16="http://schemas.microsoft.com/office/drawing/2014/main" id="{94BF0577-C938-7048-93E7-8B15B5B427FC}"/>
              </a:ext>
            </a:extLst>
          </p:cNvPr>
          <p:cNvSpPr txBox="1"/>
          <p:nvPr/>
        </p:nvSpPr>
        <p:spPr>
          <a:xfrm>
            <a:off x="725003" y="808688"/>
            <a:ext cx="4383260" cy="769441"/>
          </a:xfrm>
          <a:prstGeom prst="rect">
            <a:avLst/>
          </a:prstGeom>
          <a:noFill/>
          <a:ln>
            <a:noFill/>
          </a:ln>
        </p:spPr>
        <p:txBody>
          <a:bodyPr wrap="square" rtlCol="0">
            <a:spAutoFit/>
          </a:bodyPr>
          <a:lstStyle/>
          <a:p>
            <a:r>
              <a:rPr lang="en-US" sz="4400" dirty="0">
                <a:ln w="15875">
                  <a:noFill/>
                </a:ln>
                <a:solidFill>
                  <a:schemeClr val="bg1">
                    <a:alpha val="80000"/>
                  </a:schemeClr>
                </a:solidFill>
                <a:latin typeface="Century Gothic" panose="020B0502020202020204" pitchFamily="34" charset="0"/>
              </a:rPr>
              <a:t>Level One</a:t>
            </a:r>
          </a:p>
        </p:txBody>
      </p:sp>
    </p:spTree>
    <p:extLst>
      <p:ext uri="{BB962C8B-B14F-4D97-AF65-F5344CB8AC3E}">
        <p14:creationId xmlns:p14="http://schemas.microsoft.com/office/powerpoint/2010/main" val="3736266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 name="Rectangle 103">
            <a:extLst>
              <a:ext uri="{FF2B5EF4-FFF2-40B4-BE49-F238E27FC236}">
                <a16:creationId xmlns:a16="http://schemas.microsoft.com/office/drawing/2014/main" id="{F0B6E772-4783-3B41-BF4B-9DCB9137D4E0}"/>
              </a:ext>
            </a:extLst>
          </p:cNvPr>
          <p:cNvSpPr/>
          <p:nvPr/>
        </p:nvSpPr>
        <p:spPr>
          <a:xfrm>
            <a:off x="494197" y="806926"/>
            <a:ext cx="10972800" cy="738478"/>
          </a:xfrm>
          <a:prstGeom prst="rect">
            <a:avLst/>
          </a:prstGeom>
          <a:solidFill>
            <a:srgbClr val="F4873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228600" rtlCol="0" anchor="b" anchorCtr="0"/>
          <a:lstStyle/>
          <a:p>
            <a:pPr algn="r"/>
            <a:r>
              <a:rPr lang="en-US" sz="4400" dirty="0">
                <a:latin typeface="Century Gothic" panose="020B0502020202020204" pitchFamily="34" charset="0"/>
              </a:rPr>
              <a:t>COMMITTED</a:t>
            </a:r>
          </a:p>
        </p:txBody>
      </p:sp>
      <p:sp>
        <p:nvSpPr>
          <p:cNvPr id="105" name="Rectangle 104">
            <a:extLst>
              <a:ext uri="{FF2B5EF4-FFF2-40B4-BE49-F238E27FC236}">
                <a16:creationId xmlns:a16="http://schemas.microsoft.com/office/drawing/2014/main" id="{437F68E7-3D08-2C4F-9410-DA4AB807CD25}"/>
              </a:ext>
            </a:extLst>
          </p:cNvPr>
          <p:cNvSpPr/>
          <p:nvPr/>
        </p:nvSpPr>
        <p:spPr>
          <a:xfrm>
            <a:off x="494197" y="1545114"/>
            <a:ext cx="10972800" cy="548640"/>
          </a:xfrm>
          <a:prstGeom prst="rect">
            <a:avLst/>
          </a:prstGeom>
          <a:gradFill>
            <a:gsLst>
              <a:gs pos="29000">
                <a:srgbClr val="F48735"/>
              </a:gs>
              <a:gs pos="100000">
                <a:srgbClr val="FFC19B"/>
              </a:gs>
            </a:gsLst>
            <a:lin ang="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274320" rtlCol="0" anchor="t" anchorCtr="0"/>
          <a:lstStyle/>
          <a:p>
            <a:pPr algn="r"/>
            <a:r>
              <a:rPr lang="en-US" sz="2800" dirty="0">
                <a:solidFill>
                  <a:schemeClr val="tx1"/>
                </a:solidFill>
                <a:latin typeface="Century Gothic" panose="020B0502020202020204" pitchFamily="34" charset="0"/>
              </a:rPr>
              <a:t>Reactive IT</a:t>
            </a:r>
          </a:p>
        </p:txBody>
      </p:sp>
      <p:sp>
        <p:nvSpPr>
          <p:cNvPr id="40" name="TextBox 39">
            <a:extLst>
              <a:ext uri="{FF2B5EF4-FFF2-40B4-BE49-F238E27FC236}">
                <a16:creationId xmlns:a16="http://schemas.microsoft.com/office/drawing/2014/main" id="{DB098923-4218-0847-94E5-DB01333C8CDE}"/>
              </a:ext>
            </a:extLst>
          </p:cNvPr>
          <p:cNvSpPr txBox="1"/>
          <p:nvPr/>
        </p:nvSpPr>
        <p:spPr>
          <a:xfrm>
            <a:off x="725003" y="808687"/>
            <a:ext cx="4383260" cy="769441"/>
          </a:xfrm>
          <a:prstGeom prst="rect">
            <a:avLst/>
          </a:prstGeom>
          <a:noFill/>
          <a:ln>
            <a:noFill/>
          </a:ln>
        </p:spPr>
        <p:txBody>
          <a:bodyPr wrap="square" rtlCol="0">
            <a:spAutoFit/>
          </a:bodyPr>
          <a:lstStyle/>
          <a:p>
            <a:r>
              <a:rPr lang="en-US" sz="4400" dirty="0">
                <a:ln w="15875">
                  <a:noFill/>
                </a:ln>
                <a:solidFill>
                  <a:schemeClr val="bg1">
                    <a:alpha val="80000"/>
                  </a:schemeClr>
                </a:solidFill>
                <a:latin typeface="Century Gothic" panose="020B0502020202020204" pitchFamily="34" charset="0"/>
              </a:rPr>
              <a:t>Level Two</a:t>
            </a:r>
          </a:p>
        </p:txBody>
      </p:sp>
      <p:sp>
        <p:nvSpPr>
          <p:cNvPr id="45" name="Rectangle 44">
            <a:extLst>
              <a:ext uri="{FF2B5EF4-FFF2-40B4-BE49-F238E27FC236}">
                <a16:creationId xmlns:a16="http://schemas.microsoft.com/office/drawing/2014/main" id="{7D22A1FD-2026-8F43-BB54-D461FBDBAD58}"/>
              </a:ext>
            </a:extLst>
          </p:cNvPr>
          <p:cNvSpPr/>
          <p:nvPr/>
        </p:nvSpPr>
        <p:spPr>
          <a:xfrm>
            <a:off x="494197" y="2091109"/>
            <a:ext cx="10972800" cy="3931920"/>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74320" tIns="182880" rIns="274320" bIns="182880" rtlCol="0" anchor="t" anchorCtr="0"/>
          <a:lstStyle/>
          <a:p>
            <a:pPr>
              <a:lnSpc>
                <a:spcPct val="150000"/>
              </a:lnSpc>
            </a:pPr>
            <a:r>
              <a:rPr lang="en-US" sz="1600" dirty="0">
                <a:solidFill>
                  <a:schemeClr val="tx1"/>
                </a:solidFill>
                <a:latin typeface="Century Gothic" panose="020B0502020202020204" pitchFamily="34" charset="0"/>
              </a:rPr>
              <a:t>Please provide a detailed description of this stage’s IT readiness as well as the list of actions your team must perform to reach optimal IT maturity. </a:t>
            </a:r>
          </a:p>
        </p:txBody>
      </p:sp>
    </p:spTree>
    <p:extLst>
      <p:ext uri="{BB962C8B-B14F-4D97-AF65-F5344CB8AC3E}">
        <p14:creationId xmlns:p14="http://schemas.microsoft.com/office/powerpoint/2010/main" val="21780871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5" name="Rectangle 94">
            <a:extLst>
              <a:ext uri="{FF2B5EF4-FFF2-40B4-BE49-F238E27FC236}">
                <a16:creationId xmlns:a16="http://schemas.microsoft.com/office/drawing/2014/main" id="{8F2ECCDC-53C7-DE41-BC38-DE442EC23857}"/>
              </a:ext>
            </a:extLst>
          </p:cNvPr>
          <p:cNvSpPr/>
          <p:nvPr/>
        </p:nvSpPr>
        <p:spPr>
          <a:xfrm>
            <a:off x="494197" y="806926"/>
            <a:ext cx="10972800" cy="738478"/>
          </a:xfrm>
          <a:prstGeom prst="rect">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274320" rtlCol="0" anchor="b" anchorCtr="0"/>
          <a:lstStyle/>
          <a:p>
            <a:pPr algn="r"/>
            <a:r>
              <a:rPr lang="en-US" sz="4400" dirty="0">
                <a:latin typeface="Century Gothic" panose="020B0502020202020204" pitchFamily="34" charset="0"/>
              </a:rPr>
              <a:t>PROACTIVE</a:t>
            </a:r>
          </a:p>
        </p:txBody>
      </p:sp>
      <p:sp>
        <p:nvSpPr>
          <p:cNvPr id="112" name="Rectangle 111">
            <a:extLst>
              <a:ext uri="{FF2B5EF4-FFF2-40B4-BE49-F238E27FC236}">
                <a16:creationId xmlns:a16="http://schemas.microsoft.com/office/drawing/2014/main" id="{9E098833-47A7-AE44-9B8E-6CF9DC3D8BD6}"/>
              </a:ext>
            </a:extLst>
          </p:cNvPr>
          <p:cNvSpPr/>
          <p:nvPr/>
        </p:nvSpPr>
        <p:spPr>
          <a:xfrm>
            <a:off x="494197" y="1545114"/>
            <a:ext cx="10972800" cy="548640"/>
          </a:xfrm>
          <a:prstGeom prst="rect">
            <a:avLst/>
          </a:prstGeom>
          <a:gradFill>
            <a:gsLst>
              <a:gs pos="25000">
                <a:schemeClr val="accent4"/>
              </a:gs>
              <a:gs pos="100000">
                <a:schemeClr val="accent4">
                  <a:lumMod val="20000"/>
                  <a:lumOff val="80000"/>
                </a:schemeClr>
              </a:gs>
            </a:gsLst>
            <a:lin ang="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274320" rtlCol="0" anchor="t" anchorCtr="0"/>
          <a:lstStyle/>
          <a:p>
            <a:pPr algn="r"/>
            <a:r>
              <a:rPr lang="en-US" sz="2800" dirty="0">
                <a:solidFill>
                  <a:schemeClr val="tx1"/>
                </a:solidFill>
                <a:latin typeface="Century Gothic" panose="020B0502020202020204" pitchFamily="34" charset="0"/>
              </a:rPr>
              <a:t>Well-Defined IT Processes in Place </a:t>
            </a:r>
          </a:p>
        </p:txBody>
      </p:sp>
      <p:sp>
        <p:nvSpPr>
          <p:cNvPr id="41" name="TextBox 40">
            <a:extLst>
              <a:ext uri="{FF2B5EF4-FFF2-40B4-BE49-F238E27FC236}">
                <a16:creationId xmlns:a16="http://schemas.microsoft.com/office/drawing/2014/main" id="{79042E8B-E71F-B943-8D1A-A606FE0E98A2}"/>
              </a:ext>
            </a:extLst>
          </p:cNvPr>
          <p:cNvSpPr txBox="1"/>
          <p:nvPr/>
        </p:nvSpPr>
        <p:spPr>
          <a:xfrm>
            <a:off x="725003" y="806926"/>
            <a:ext cx="4383260" cy="769441"/>
          </a:xfrm>
          <a:prstGeom prst="rect">
            <a:avLst/>
          </a:prstGeom>
          <a:noFill/>
          <a:ln>
            <a:noFill/>
          </a:ln>
        </p:spPr>
        <p:txBody>
          <a:bodyPr wrap="square" rtlCol="0">
            <a:spAutoFit/>
          </a:bodyPr>
          <a:lstStyle/>
          <a:p>
            <a:r>
              <a:rPr lang="en-US" sz="4400" dirty="0">
                <a:ln w="15875">
                  <a:noFill/>
                </a:ln>
                <a:solidFill>
                  <a:schemeClr val="bg1">
                    <a:alpha val="80000"/>
                  </a:schemeClr>
                </a:solidFill>
                <a:latin typeface="Century Gothic" panose="020B0502020202020204" pitchFamily="34" charset="0"/>
              </a:rPr>
              <a:t>Level Three</a:t>
            </a:r>
          </a:p>
        </p:txBody>
      </p:sp>
      <p:sp>
        <p:nvSpPr>
          <p:cNvPr id="43" name="Rectangle 42">
            <a:extLst>
              <a:ext uri="{FF2B5EF4-FFF2-40B4-BE49-F238E27FC236}">
                <a16:creationId xmlns:a16="http://schemas.microsoft.com/office/drawing/2014/main" id="{4B20F801-0B5E-604C-A95B-000A7DDE5424}"/>
              </a:ext>
            </a:extLst>
          </p:cNvPr>
          <p:cNvSpPr/>
          <p:nvPr/>
        </p:nvSpPr>
        <p:spPr>
          <a:xfrm>
            <a:off x="494197" y="2091109"/>
            <a:ext cx="10972800" cy="3931920"/>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74320" tIns="182880" rIns="274320" bIns="182880" rtlCol="0" anchor="t" anchorCtr="0"/>
          <a:lstStyle/>
          <a:p>
            <a:pPr>
              <a:lnSpc>
                <a:spcPct val="150000"/>
              </a:lnSpc>
            </a:pPr>
            <a:r>
              <a:rPr lang="en-US" sz="1600" dirty="0">
                <a:solidFill>
                  <a:schemeClr val="tx1"/>
                </a:solidFill>
                <a:latin typeface="Century Gothic" panose="020B0502020202020204" pitchFamily="34" charset="0"/>
              </a:rPr>
              <a:t>Please provide a detailed description of this stage’s IT readiness as well as the list of actions your team must perform to reach optimal IT maturity. </a:t>
            </a:r>
          </a:p>
        </p:txBody>
      </p:sp>
    </p:spTree>
    <p:extLst>
      <p:ext uri="{BB962C8B-B14F-4D97-AF65-F5344CB8AC3E}">
        <p14:creationId xmlns:p14="http://schemas.microsoft.com/office/powerpoint/2010/main" val="12908096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 name="Rectangle 72">
            <a:extLst>
              <a:ext uri="{FF2B5EF4-FFF2-40B4-BE49-F238E27FC236}">
                <a16:creationId xmlns:a16="http://schemas.microsoft.com/office/drawing/2014/main" id="{E0A0D0A0-5A89-8545-A703-28527FD02657}"/>
              </a:ext>
            </a:extLst>
          </p:cNvPr>
          <p:cNvSpPr/>
          <p:nvPr/>
        </p:nvSpPr>
        <p:spPr>
          <a:xfrm>
            <a:off x="494197" y="808687"/>
            <a:ext cx="10972800" cy="738478"/>
          </a:xfrm>
          <a:prstGeom prst="rect">
            <a:avLst/>
          </a:prstGeom>
          <a:solidFill>
            <a:srgbClr val="20B9B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228600" rtlCol="0" anchor="b" anchorCtr="0"/>
          <a:lstStyle/>
          <a:p>
            <a:pPr algn="r"/>
            <a:r>
              <a:rPr lang="en-US" sz="4400" dirty="0">
                <a:ln w="15875">
                  <a:noFill/>
                </a:ln>
                <a:solidFill>
                  <a:schemeClr val="bg1"/>
                </a:solidFill>
                <a:latin typeface="Century Gothic" panose="020B0502020202020204" pitchFamily="34" charset="0"/>
              </a:rPr>
              <a:t>INTEGRATED</a:t>
            </a:r>
            <a:endParaRPr lang="en-US" sz="4400" dirty="0">
              <a:latin typeface="Century Gothic" panose="020B0502020202020204" pitchFamily="34" charset="0"/>
            </a:endParaRPr>
          </a:p>
        </p:txBody>
      </p:sp>
      <p:sp>
        <p:nvSpPr>
          <p:cNvPr id="74" name="Rectangle 73">
            <a:extLst>
              <a:ext uri="{FF2B5EF4-FFF2-40B4-BE49-F238E27FC236}">
                <a16:creationId xmlns:a16="http://schemas.microsoft.com/office/drawing/2014/main" id="{A6B027E8-A01A-9B44-A0F2-CB4A8F83E786}"/>
              </a:ext>
            </a:extLst>
          </p:cNvPr>
          <p:cNvSpPr/>
          <p:nvPr/>
        </p:nvSpPr>
        <p:spPr>
          <a:xfrm>
            <a:off x="494197" y="1546875"/>
            <a:ext cx="10972800" cy="548640"/>
          </a:xfrm>
          <a:prstGeom prst="rect">
            <a:avLst/>
          </a:prstGeom>
          <a:gradFill>
            <a:gsLst>
              <a:gs pos="28000">
                <a:srgbClr val="20B9B3"/>
              </a:gs>
              <a:gs pos="100000">
                <a:srgbClr val="B6ECE9"/>
              </a:gs>
            </a:gsLst>
            <a:lin ang="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274320" rtlCol="0" anchor="t" anchorCtr="0"/>
          <a:lstStyle/>
          <a:p>
            <a:pPr algn="r"/>
            <a:r>
              <a:rPr lang="en-US" sz="2800" dirty="0">
                <a:solidFill>
                  <a:schemeClr val="tx1"/>
                </a:solidFill>
                <a:latin typeface="Century Gothic" panose="020B0502020202020204" pitchFamily="34" charset="0"/>
              </a:rPr>
              <a:t>Business and IT Operations Alignment</a:t>
            </a:r>
          </a:p>
        </p:txBody>
      </p:sp>
      <p:sp>
        <p:nvSpPr>
          <p:cNvPr id="41" name="TextBox 40">
            <a:extLst>
              <a:ext uri="{FF2B5EF4-FFF2-40B4-BE49-F238E27FC236}">
                <a16:creationId xmlns:a16="http://schemas.microsoft.com/office/drawing/2014/main" id="{B078B303-6856-D646-AD01-2C4F89A11818}"/>
              </a:ext>
            </a:extLst>
          </p:cNvPr>
          <p:cNvSpPr txBox="1"/>
          <p:nvPr/>
        </p:nvSpPr>
        <p:spPr>
          <a:xfrm>
            <a:off x="725003" y="802082"/>
            <a:ext cx="4383260" cy="769441"/>
          </a:xfrm>
          <a:prstGeom prst="rect">
            <a:avLst/>
          </a:prstGeom>
          <a:noFill/>
          <a:ln>
            <a:noFill/>
          </a:ln>
        </p:spPr>
        <p:txBody>
          <a:bodyPr wrap="square" rtlCol="0">
            <a:spAutoFit/>
          </a:bodyPr>
          <a:lstStyle/>
          <a:p>
            <a:r>
              <a:rPr lang="en-US" sz="4400" dirty="0">
                <a:ln w="15875">
                  <a:noFill/>
                </a:ln>
                <a:solidFill>
                  <a:schemeClr val="bg1">
                    <a:alpha val="80000"/>
                  </a:schemeClr>
                </a:solidFill>
                <a:latin typeface="Century Gothic" panose="020B0502020202020204" pitchFamily="34" charset="0"/>
              </a:rPr>
              <a:t>Level Four</a:t>
            </a:r>
          </a:p>
        </p:txBody>
      </p:sp>
      <p:sp>
        <p:nvSpPr>
          <p:cNvPr id="43" name="Rectangle 42">
            <a:extLst>
              <a:ext uri="{FF2B5EF4-FFF2-40B4-BE49-F238E27FC236}">
                <a16:creationId xmlns:a16="http://schemas.microsoft.com/office/drawing/2014/main" id="{5E05F2AF-41D9-2740-A420-6382BCFBDDFB}"/>
              </a:ext>
            </a:extLst>
          </p:cNvPr>
          <p:cNvSpPr/>
          <p:nvPr/>
        </p:nvSpPr>
        <p:spPr>
          <a:xfrm>
            <a:off x="494197" y="2091109"/>
            <a:ext cx="10972800" cy="3931920"/>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74320" tIns="182880" rIns="274320" bIns="182880" rtlCol="0" anchor="t" anchorCtr="0"/>
          <a:lstStyle/>
          <a:p>
            <a:pPr>
              <a:lnSpc>
                <a:spcPct val="150000"/>
              </a:lnSpc>
            </a:pPr>
            <a:r>
              <a:rPr lang="en-US" sz="1600" dirty="0">
                <a:solidFill>
                  <a:schemeClr val="tx1"/>
                </a:solidFill>
                <a:latin typeface="Century Gothic" panose="020B0502020202020204" pitchFamily="34" charset="0"/>
              </a:rPr>
              <a:t>Please provide a detailed description of this stage’s IT readiness as well as the list of actions your team must perform to reach optimal IT maturity. </a:t>
            </a:r>
          </a:p>
        </p:txBody>
      </p:sp>
    </p:spTree>
    <p:extLst>
      <p:ext uri="{BB962C8B-B14F-4D97-AF65-F5344CB8AC3E}">
        <p14:creationId xmlns:p14="http://schemas.microsoft.com/office/powerpoint/2010/main" val="31100322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id="{D10E4FDE-2BBE-EA43-9078-41467D41BE07}"/>
              </a:ext>
            </a:extLst>
          </p:cNvPr>
          <p:cNvSpPr/>
          <p:nvPr/>
        </p:nvSpPr>
        <p:spPr>
          <a:xfrm>
            <a:off x="494197" y="808688"/>
            <a:ext cx="10972800" cy="738478"/>
          </a:xfrm>
          <a:prstGeom prst="rect">
            <a:avLst/>
          </a:prstGeom>
          <a:solidFill>
            <a:srgbClr val="00BE3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228600" rtlCol="0" anchor="b" anchorCtr="0"/>
          <a:lstStyle/>
          <a:p>
            <a:pPr algn="r"/>
            <a:r>
              <a:rPr lang="en-US" sz="4400" dirty="0">
                <a:latin typeface="Century Gothic" panose="020B0502020202020204" pitchFamily="34" charset="0"/>
              </a:rPr>
              <a:t>STRATEGIC</a:t>
            </a:r>
          </a:p>
        </p:txBody>
      </p:sp>
      <p:sp>
        <p:nvSpPr>
          <p:cNvPr id="73" name="Rectangle 72">
            <a:extLst>
              <a:ext uri="{FF2B5EF4-FFF2-40B4-BE49-F238E27FC236}">
                <a16:creationId xmlns:a16="http://schemas.microsoft.com/office/drawing/2014/main" id="{EE94103C-4CF7-794B-969B-83C5AE92C646}"/>
              </a:ext>
            </a:extLst>
          </p:cNvPr>
          <p:cNvSpPr/>
          <p:nvPr/>
        </p:nvSpPr>
        <p:spPr>
          <a:xfrm>
            <a:off x="494197" y="1546876"/>
            <a:ext cx="10972800" cy="548640"/>
          </a:xfrm>
          <a:prstGeom prst="rect">
            <a:avLst/>
          </a:prstGeom>
          <a:gradFill>
            <a:gsLst>
              <a:gs pos="35000">
                <a:srgbClr val="00BE32"/>
              </a:gs>
              <a:gs pos="100000">
                <a:srgbClr val="E2F4C0"/>
              </a:gs>
            </a:gsLst>
            <a:lin ang="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274320" rtlCol="0" anchor="t" anchorCtr="0"/>
          <a:lstStyle/>
          <a:p>
            <a:pPr algn="r"/>
            <a:r>
              <a:rPr lang="en-US" sz="2800" dirty="0">
                <a:solidFill>
                  <a:schemeClr val="tx1"/>
                </a:solidFill>
                <a:latin typeface="Century Gothic" panose="020B0502020202020204" pitchFamily="34" charset="0"/>
              </a:rPr>
              <a:t>IT is a Strategic Business Partner</a:t>
            </a:r>
          </a:p>
        </p:txBody>
      </p:sp>
      <p:sp>
        <p:nvSpPr>
          <p:cNvPr id="71" name="Rectangle 70">
            <a:extLst>
              <a:ext uri="{FF2B5EF4-FFF2-40B4-BE49-F238E27FC236}">
                <a16:creationId xmlns:a16="http://schemas.microsoft.com/office/drawing/2014/main" id="{9AFF7C4E-55F5-C243-9F3B-D86E37EF9877}"/>
              </a:ext>
            </a:extLst>
          </p:cNvPr>
          <p:cNvSpPr/>
          <p:nvPr/>
        </p:nvSpPr>
        <p:spPr>
          <a:xfrm>
            <a:off x="494197" y="2091109"/>
            <a:ext cx="10972800" cy="3931920"/>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74320" tIns="182880" rIns="274320" bIns="182880" rtlCol="0" anchor="t" anchorCtr="0"/>
          <a:lstStyle/>
          <a:p>
            <a:pPr>
              <a:lnSpc>
                <a:spcPct val="150000"/>
              </a:lnSpc>
            </a:pPr>
            <a:r>
              <a:rPr lang="en-US" sz="1600" dirty="0">
                <a:solidFill>
                  <a:schemeClr val="tx1"/>
                </a:solidFill>
                <a:latin typeface="Century Gothic" panose="020B0502020202020204" pitchFamily="34" charset="0"/>
              </a:rPr>
              <a:t>Please provide a detailed description of this stage’s IT readiness as well as the list of actions your team must perform to reach optimal IT maturity. </a:t>
            </a:r>
          </a:p>
        </p:txBody>
      </p:sp>
      <p:sp>
        <p:nvSpPr>
          <p:cNvPr id="6" name="TextBox 5">
            <a:extLst>
              <a:ext uri="{FF2B5EF4-FFF2-40B4-BE49-F238E27FC236}">
                <a16:creationId xmlns:a16="http://schemas.microsoft.com/office/drawing/2014/main" id="{260D7EB4-1C6D-AD48-B1A4-B900E6590CD8}"/>
              </a:ext>
            </a:extLst>
          </p:cNvPr>
          <p:cNvSpPr txBox="1"/>
          <p:nvPr/>
        </p:nvSpPr>
        <p:spPr>
          <a:xfrm>
            <a:off x="725003" y="802082"/>
            <a:ext cx="4383260" cy="769441"/>
          </a:xfrm>
          <a:prstGeom prst="rect">
            <a:avLst/>
          </a:prstGeom>
          <a:noFill/>
          <a:ln>
            <a:noFill/>
          </a:ln>
        </p:spPr>
        <p:txBody>
          <a:bodyPr wrap="square" rtlCol="0">
            <a:spAutoFit/>
          </a:bodyPr>
          <a:lstStyle/>
          <a:p>
            <a:r>
              <a:rPr lang="en-US" sz="4400" dirty="0">
                <a:ln w="15875">
                  <a:noFill/>
                </a:ln>
                <a:solidFill>
                  <a:schemeClr val="bg1">
                    <a:alpha val="80000"/>
                  </a:schemeClr>
                </a:solidFill>
                <a:latin typeface="Century Gothic" panose="020B0502020202020204" pitchFamily="34" charset="0"/>
              </a:rPr>
              <a:t>Level Five</a:t>
            </a:r>
          </a:p>
        </p:txBody>
      </p:sp>
    </p:spTree>
    <p:extLst>
      <p:ext uri="{BB962C8B-B14F-4D97-AF65-F5344CB8AC3E}">
        <p14:creationId xmlns:p14="http://schemas.microsoft.com/office/powerpoint/2010/main" val="2176343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1BC736FB-ECB3-6947-8A3E-2AC7672BA480}"/>
              </a:ext>
            </a:extLst>
          </p:cNvPr>
          <p:cNvGraphicFramePr>
            <a:graphicFrameLocks noGrp="1"/>
          </p:cNvGraphicFramePr>
          <p:nvPr>
            <p:extLst>
              <p:ext uri="{D42A27DB-BD31-4B8C-83A1-F6EECF244321}">
                <p14:modId xmlns:p14="http://schemas.microsoft.com/office/powerpoint/2010/main" val="3786466325"/>
              </p:ext>
            </p:extLst>
          </p:nvPr>
        </p:nvGraphicFramePr>
        <p:xfrm>
          <a:off x="787790" y="1050352"/>
          <a:ext cx="10227213" cy="2468352"/>
        </p:xfrm>
        <a:graphic>
          <a:graphicData uri="http://schemas.openxmlformats.org/drawingml/2006/table">
            <a:tbl>
              <a:tblPr firstRow="1" firstCol="1" bandRow="1">
                <a:tableStyleId>{5C22544A-7EE6-4342-B048-85BDC9FD1C3A}</a:tableStyleId>
              </a:tblPr>
              <a:tblGrid>
                <a:gridCol w="10227213">
                  <a:extLst>
                    <a:ext uri="{9D8B030D-6E8A-4147-A177-3AD203B41FA5}">
                      <a16:colId xmlns:a16="http://schemas.microsoft.com/office/drawing/2014/main" val="2161760999"/>
                    </a:ext>
                  </a:extLst>
                </a:gridCol>
              </a:tblGrid>
              <a:tr h="2468352">
                <a:tc>
                  <a:txBody>
                    <a:bodyPr/>
                    <a:lstStyle/>
                    <a:p>
                      <a:pPr marL="0" marR="0" algn="ctr">
                        <a:spcBef>
                          <a:spcPts val="0"/>
                        </a:spcBef>
                        <a:spcAft>
                          <a:spcPts val="0"/>
                        </a:spcAft>
                      </a:pPr>
                      <a:r>
                        <a:rPr lang="en-US" sz="1600" b="1" dirty="0">
                          <a:solidFill>
                            <a:schemeClr val="tx1"/>
                          </a:solidFill>
                          <a:effectLst/>
                          <a:latin typeface="Century Gothic" panose="020B0502020202020204" pitchFamily="34" charset="0"/>
                        </a:rPr>
                        <a:t>DISCLAIMER</a:t>
                      </a:r>
                      <a:endParaRPr lang="en-US" sz="1200" b="1" dirty="0">
                        <a:solidFill>
                          <a:schemeClr val="tx1"/>
                        </a:solidFill>
                        <a:effectLst/>
                        <a:latin typeface="Century Gothic" panose="020B0502020202020204" pitchFamily="34" charset="0"/>
                      </a:endParaRPr>
                    </a:p>
                    <a:p>
                      <a:pPr marL="0" marR="0">
                        <a:spcBef>
                          <a:spcPts val="0"/>
                        </a:spcBef>
                        <a:spcAft>
                          <a:spcPts val="0"/>
                        </a:spcAft>
                      </a:pPr>
                      <a:r>
                        <a:rPr lang="en-US" sz="1200" b="0" dirty="0">
                          <a:solidFill>
                            <a:schemeClr val="tx1"/>
                          </a:solidFill>
                          <a:effectLst/>
                          <a:latin typeface="Century Gothic" panose="020B0502020202020204" pitchFamily="34" charset="0"/>
                        </a:rPr>
                        <a:t> </a:t>
                      </a:r>
                    </a:p>
                    <a:p>
                      <a:pPr marL="0" marR="0">
                        <a:spcBef>
                          <a:spcPts val="0"/>
                        </a:spcBef>
                        <a:spcAft>
                          <a:spcPts val="0"/>
                        </a:spcAft>
                      </a:pPr>
                      <a:r>
                        <a:rPr lang="en-US" sz="1400" b="0" dirty="0">
                          <a:solidFill>
                            <a:schemeClr val="tx1"/>
                          </a:solidFill>
                          <a:effectLst/>
                          <a:latin typeface="Century Gothic" panose="020B0502020202020204" pitchFamily="34" charset="0"/>
                        </a:rPr>
                        <a:t>Any articles, templates, or information provided by Smartsheet on the website are for reference only. While we strive to keep the information up to date and correct, we make no representations or warranties of any kind, express or implied, about the completeness, accuracy, reliability, suitability, or availability with respect to the website or the information, articles, templates, or related graphics contained on the website. Any reliance you place on such information is therefore strictly at your own risk.</a:t>
                      </a:r>
                      <a:endParaRPr lang="en-US" sz="1400" b="0" dirty="0">
                        <a:solidFill>
                          <a:schemeClr val="tx1"/>
                        </a:solidFill>
                        <a:effectLst/>
                        <a:latin typeface="Century Gothic" panose="020B0502020202020204" pitchFamily="34" charset="0"/>
                        <a:ea typeface="Calibri" panose="020F0502020204030204" pitchFamily="34" charset="0"/>
                        <a:cs typeface="Times New Roman" panose="02020603050405020304" pitchFamily="18" charset="0"/>
                      </a:endParaRPr>
                    </a:p>
                  </a:txBody>
                  <a:tcPr marL="228600" marR="73025" marT="0" marB="0" anchor="ctr">
                    <a:lnL w="76200" cap="flat" cmpd="sng" algn="ctr">
                      <a:solidFill>
                        <a:schemeClr val="bg1">
                          <a:lumMod val="50000"/>
                        </a:schemeClr>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624880165"/>
                  </a:ext>
                </a:extLst>
              </a:tr>
            </a:tbl>
          </a:graphicData>
        </a:graphic>
      </p:graphicFrame>
    </p:spTree>
    <p:extLst>
      <p:ext uri="{BB962C8B-B14F-4D97-AF65-F5344CB8AC3E}">
        <p14:creationId xmlns:p14="http://schemas.microsoft.com/office/powerpoint/2010/main" val="2929323684"/>
      </p:ext>
    </p:extLst>
  </p:cSld>
  <p:clrMapOvr>
    <a:masterClrMapping/>
  </p:clrMapOvr>
</p:sld>
</file>

<file path=ppt/theme/theme1.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999077AB-E260-4EB0-8263-848C85E8B6EB}" vid="{FF925A25-836C-4E47-9E75-88ED6AF92DE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IC-Agile-Maturity-Assessment-Presentation-Template_PowerPoint - sr edit</Template>
  <TotalTime>138</TotalTime>
  <Words>281</Words>
  <Application>Microsoft Macintosh PowerPoint</Application>
  <PresentationFormat>Widescreen</PresentationFormat>
  <Paragraphs>36</Paragraphs>
  <Slides>7</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Century Gothic</vt:lpstr>
      <vt:lpstr>Тема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Alexandra Ragazhinskaya</dc:creator>
  <cp:lastModifiedBy>Heather Key</cp:lastModifiedBy>
  <cp:revision>11</cp:revision>
  <cp:lastPrinted>2020-08-31T22:23:58Z</cp:lastPrinted>
  <dcterms:created xsi:type="dcterms:W3CDTF">2021-07-27T17:38:02Z</dcterms:created>
  <dcterms:modified xsi:type="dcterms:W3CDTF">2022-04-11T19:12:13Z</dcterms:modified>
</cp:coreProperties>
</file>