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8" r:id="rId2"/>
    <p:sldId id="356" r:id="rId3"/>
    <p:sldId id="354" r:id="rId4"/>
    <p:sldId id="357" r:id="rId5"/>
    <p:sldId id="358" r:id="rId6"/>
    <p:sldId id="352"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D02"/>
    <a:srgbClr val="00BD32"/>
    <a:srgbClr val="EAEEF3"/>
    <a:srgbClr val="E3EAF6"/>
    <a:srgbClr val="5B7191"/>
    <a:srgbClr val="CDD5DD"/>
    <a:srgbClr val="74859B"/>
    <a:srgbClr val="C4D2E7"/>
    <a:srgbClr val="F0A622"/>
    <a:srgbClr val="5E9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DE225-F254-430C-8BF8-503136805851}" v="15" dt="2023-09-24T18:49:06.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86447"/>
  </p:normalViewPr>
  <p:slideViewPr>
    <p:cSldViewPr snapToGrid="0" snapToObjects="1">
      <p:cViewPr varScale="1">
        <p:scale>
          <a:sx n="128" d="100"/>
          <a:sy n="128" d="100"/>
        </p:scale>
        <p:origin x="504" y="176"/>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E1DE225-F254-430C-8BF8-503136805851}"/>
    <pc:docChg chg="undo custSel addSld delSld modSld">
      <pc:chgData name="Bess Dunlevy" userId="dd4b9a8537dbe9d0" providerId="LiveId" clId="{2E1DE225-F254-430C-8BF8-503136805851}" dt="2023-09-24T18:50:24.448" v="517" actId="20577"/>
      <pc:docMkLst>
        <pc:docMk/>
      </pc:docMkLst>
      <pc:sldChg chg="addSp delSp modSp mod">
        <pc:chgData name="Bess Dunlevy" userId="dd4b9a8537dbe9d0" providerId="LiveId" clId="{2E1DE225-F254-430C-8BF8-503136805851}" dt="2023-09-24T18:40:49.074" v="125" actId="14100"/>
        <pc:sldMkLst>
          <pc:docMk/>
          <pc:sldMk cId="1750150145" sldId="258"/>
        </pc:sldMkLst>
        <pc:spChg chg="mod">
          <ac:chgData name="Bess Dunlevy" userId="dd4b9a8537dbe9d0" providerId="LiveId" clId="{2E1DE225-F254-430C-8BF8-503136805851}" dt="2023-09-24T18:39:57.979" v="107" actId="113"/>
          <ac:spMkLst>
            <pc:docMk/>
            <pc:sldMk cId="1750150145" sldId="258"/>
            <ac:spMk id="9" creationId="{BE98E647-E4C9-4B4B-888B-2F662C468983}"/>
          </ac:spMkLst>
        </pc:spChg>
        <pc:spChg chg="mod">
          <ac:chgData name="Bess Dunlevy" userId="dd4b9a8537dbe9d0" providerId="LiveId" clId="{2E1DE225-F254-430C-8BF8-503136805851}" dt="2023-09-24T18:39:12.314" v="64" actId="20577"/>
          <ac:spMkLst>
            <pc:docMk/>
            <pc:sldMk cId="1750150145" sldId="258"/>
            <ac:spMk id="11" creationId="{D25B69A5-3B0C-C540-8CC8-9794435EA004}"/>
          </ac:spMkLst>
        </pc:spChg>
        <pc:grpChg chg="del">
          <ac:chgData name="Bess Dunlevy" userId="dd4b9a8537dbe9d0" providerId="LiveId" clId="{2E1DE225-F254-430C-8BF8-503136805851}" dt="2023-09-24T18:40:02.915" v="108" actId="478"/>
          <ac:grpSpMkLst>
            <pc:docMk/>
            <pc:sldMk cId="1750150145" sldId="258"/>
            <ac:grpSpMk id="14" creationId="{273E4A99-8E98-9C49-BEA2-1DA828E7F9B3}"/>
          </ac:grpSpMkLst>
        </pc:grpChg>
        <pc:graphicFrameChg chg="mod modGraphic">
          <ac:chgData name="Bess Dunlevy" userId="dd4b9a8537dbe9d0" providerId="LiveId" clId="{2E1DE225-F254-430C-8BF8-503136805851}" dt="2023-09-24T18:40:49.074" v="125" actId="14100"/>
          <ac:graphicFrameMkLst>
            <pc:docMk/>
            <pc:sldMk cId="1750150145" sldId="258"/>
            <ac:graphicFrameMk id="2" creationId="{192FE157-1C86-3441-A861-8D9B293C6111}"/>
          </ac:graphicFrameMkLst>
        </pc:graphicFrameChg>
        <pc:picChg chg="mod">
          <ac:chgData name="Bess Dunlevy" userId="dd4b9a8537dbe9d0" providerId="LiveId" clId="{2E1DE225-F254-430C-8BF8-503136805851}" dt="2023-09-24T18:40:35.329" v="122" actId="29295"/>
          <ac:picMkLst>
            <pc:docMk/>
            <pc:sldMk cId="1750150145" sldId="258"/>
            <ac:picMk id="5" creationId="{5124D091-4C9E-893A-D38B-FF2FBA48819F}"/>
          </ac:picMkLst>
        </pc:picChg>
        <pc:picChg chg="add mod">
          <ac:chgData name="Bess Dunlevy" userId="dd4b9a8537dbe9d0" providerId="LiveId" clId="{2E1DE225-F254-430C-8BF8-503136805851}" dt="2023-09-24T18:40:46.652" v="124" actId="1076"/>
          <ac:picMkLst>
            <pc:docMk/>
            <pc:sldMk cId="1750150145" sldId="258"/>
            <ac:picMk id="7" creationId="{02AB535F-B245-C867-4B68-26D2C0A5679F}"/>
          </ac:picMkLst>
        </pc:picChg>
      </pc:sldChg>
      <pc:sldChg chg="del">
        <pc:chgData name="Bess Dunlevy" userId="dd4b9a8537dbe9d0" providerId="LiveId" clId="{2E1DE225-F254-430C-8BF8-503136805851}" dt="2023-09-24T18:49:12.073" v="515" actId="47"/>
        <pc:sldMkLst>
          <pc:docMk/>
          <pc:sldMk cId="1521696607" sldId="316"/>
        </pc:sldMkLst>
      </pc:sldChg>
      <pc:sldChg chg="del">
        <pc:chgData name="Bess Dunlevy" userId="dd4b9a8537dbe9d0" providerId="LiveId" clId="{2E1DE225-F254-430C-8BF8-503136805851}" dt="2023-09-24T18:49:12.073" v="515" actId="47"/>
        <pc:sldMkLst>
          <pc:docMk/>
          <pc:sldMk cId="3424029325" sldId="349"/>
        </pc:sldMkLst>
      </pc:sldChg>
      <pc:sldChg chg="modSp mod">
        <pc:chgData name="Bess Dunlevy" userId="dd4b9a8537dbe9d0" providerId="LiveId" clId="{2E1DE225-F254-430C-8BF8-503136805851}" dt="2023-09-24T18:50:24.448" v="517" actId="20577"/>
        <pc:sldMkLst>
          <pc:docMk/>
          <pc:sldMk cId="822524391" sldId="352"/>
        </pc:sldMkLst>
        <pc:spChg chg="mod">
          <ac:chgData name="Bess Dunlevy" userId="dd4b9a8537dbe9d0" providerId="LiveId" clId="{2E1DE225-F254-430C-8BF8-503136805851}" dt="2023-09-24T18:50:24.448" v="517" actId="20577"/>
          <ac:spMkLst>
            <pc:docMk/>
            <pc:sldMk cId="822524391" sldId="352"/>
            <ac:spMk id="3" creationId="{270A9623-7F8A-4726-366D-6D29AB53CC22}"/>
          </ac:spMkLst>
        </pc:spChg>
      </pc:sldChg>
      <pc:sldChg chg="del">
        <pc:chgData name="Bess Dunlevy" userId="dd4b9a8537dbe9d0" providerId="LiveId" clId="{2E1DE225-F254-430C-8BF8-503136805851}" dt="2023-09-24T18:49:12.073" v="515" actId="47"/>
        <pc:sldMkLst>
          <pc:docMk/>
          <pc:sldMk cId="4143605091" sldId="353"/>
        </pc:sldMkLst>
      </pc:sldChg>
      <pc:sldChg chg="addSp delSp modSp mod">
        <pc:chgData name="Bess Dunlevy" userId="dd4b9a8537dbe9d0" providerId="LiveId" clId="{2E1DE225-F254-430C-8BF8-503136805851}" dt="2023-09-24T18:46:41.821" v="409" actId="255"/>
        <pc:sldMkLst>
          <pc:docMk/>
          <pc:sldMk cId="2730906278" sldId="354"/>
        </pc:sldMkLst>
        <pc:spChg chg="mod">
          <ac:chgData name="Bess Dunlevy" userId="dd4b9a8537dbe9d0" providerId="LiveId" clId="{2E1DE225-F254-430C-8BF8-503136805851}" dt="2023-09-24T18:42:39.140" v="250" actId="20577"/>
          <ac:spMkLst>
            <pc:docMk/>
            <pc:sldMk cId="2730906278" sldId="354"/>
            <ac:spMk id="2" creationId="{0393E66C-59EC-815F-C71C-F933935F5F70}"/>
          </ac:spMkLst>
        </pc:spChg>
        <pc:spChg chg="add mod">
          <ac:chgData name="Bess Dunlevy" userId="dd4b9a8537dbe9d0" providerId="LiveId" clId="{2E1DE225-F254-430C-8BF8-503136805851}" dt="2023-09-24T18:42:40.714" v="251"/>
          <ac:spMkLst>
            <pc:docMk/>
            <pc:sldMk cId="2730906278" sldId="354"/>
            <ac:spMk id="3" creationId="{97576BC2-C8C7-41FF-E31C-27CECA28EB44}"/>
          </ac:spMkLst>
        </pc:spChg>
        <pc:spChg chg="add mod">
          <ac:chgData name="Bess Dunlevy" userId="dd4b9a8537dbe9d0" providerId="LiveId" clId="{2E1DE225-F254-430C-8BF8-503136805851}" dt="2023-09-24T18:46:34.056" v="408" actId="1076"/>
          <ac:spMkLst>
            <pc:docMk/>
            <pc:sldMk cId="2730906278" sldId="354"/>
            <ac:spMk id="8" creationId="{60668356-C3ED-6749-F5C7-E8C98EA3A82E}"/>
          </ac:spMkLst>
        </pc:spChg>
        <pc:graphicFrameChg chg="modGraphic">
          <ac:chgData name="Bess Dunlevy" userId="dd4b9a8537dbe9d0" providerId="LiveId" clId="{2E1DE225-F254-430C-8BF8-503136805851}" dt="2023-09-24T18:45:57.720" v="401" actId="207"/>
          <ac:graphicFrameMkLst>
            <pc:docMk/>
            <pc:sldMk cId="2730906278" sldId="354"/>
            <ac:graphicFrameMk id="4" creationId="{FEF65D44-666B-694E-A122-AE70E100598C}"/>
          </ac:graphicFrameMkLst>
        </pc:graphicFrameChg>
        <pc:graphicFrameChg chg="del modGraphic">
          <ac:chgData name="Bess Dunlevy" userId="dd4b9a8537dbe9d0" providerId="LiveId" clId="{2E1DE225-F254-430C-8BF8-503136805851}" dt="2023-09-24T18:43:15.565" v="273" actId="478"/>
          <ac:graphicFrameMkLst>
            <pc:docMk/>
            <pc:sldMk cId="2730906278" sldId="354"/>
            <ac:graphicFrameMk id="6" creationId="{3F1730E7-B586-1F4C-BD66-72192756CCC4}"/>
          </ac:graphicFrameMkLst>
        </pc:graphicFrameChg>
        <pc:graphicFrameChg chg="add mod modGraphic">
          <ac:chgData name="Bess Dunlevy" userId="dd4b9a8537dbe9d0" providerId="LiveId" clId="{2E1DE225-F254-430C-8BF8-503136805851}" dt="2023-09-24T18:46:41.821" v="409" actId="255"/>
          <ac:graphicFrameMkLst>
            <pc:docMk/>
            <pc:sldMk cId="2730906278" sldId="354"/>
            <ac:graphicFrameMk id="7" creationId="{CED6F72D-3346-1066-BFF0-13CCC9EAB68C}"/>
          </ac:graphicFrameMkLst>
        </pc:graphicFrameChg>
      </pc:sldChg>
      <pc:sldChg chg="del">
        <pc:chgData name="Bess Dunlevy" userId="dd4b9a8537dbe9d0" providerId="LiveId" clId="{2E1DE225-F254-430C-8BF8-503136805851}" dt="2023-09-24T18:49:12.073" v="515" actId="47"/>
        <pc:sldMkLst>
          <pc:docMk/>
          <pc:sldMk cId="16340286" sldId="355"/>
        </pc:sldMkLst>
      </pc:sldChg>
      <pc:sldChg chg="addSp delSp modSp mod">
        <pc:chgData name="Bess Dunlevy" userId="dd4b9a8537dbe9d0" providerId="LiveId" clId="{2E1DE225-F254-430C-8BF8-503136805851}" dt="2023-09-24T18:42:16.871" v="233" actId="1076"/>
        <pc:sldMkLst>
          <pc:docMk/>
          <pc:sldMk cId="1179924037" sldId="356"/>
        </pc:sldMkLst>
        <pc:spChg chg="add mod">
          <ac:chgData name="Bess Dunlevy" userId="dd4b9a8537dbe9d0" providerId="LiveId" clId="{2E1DE225-F254-430C-8BF8-503136805851}" dt="2023-09-24T18:42:16.871" v="233" actId="1076"/>
          <ac:spMkLst>
            <pc:docMk/>
            <pc:sldMk cId="1179924037" sldId="356"/>
            <ac:spMk id="8" creationId="{F806DA1F-3B02-C5EC-CC3E-D07A4F162B39}"/>
          </ac:spMkLst>
        </pc:spChg>
        <pc:spChg chg="mod">
          <ac:chgData name="Bess Dunlevy" userId="dd4b9a8537dbe9d0" providerId="LiveId" clId="{2E1DE225-F254-430C-8BF8-503136805851}" dt="2023-09-24T18:41:54.821" v="208" actId="20577"/>
          <ac:spMkLst>
            <pc:docMk/>
            <pc:sldMk cId="1179924037" sldId="356"/>
            <ac:spMk id="9" creationId="{CB9D49A6-86F7-B744-828A-D7C1D9D15D8C}"/>
          </ac:spMkLst>
        </pc:spChg>
        <pc:spChg chg="mod">
          <ac:chgData name="Bess Dunlevy" userId="dd4b9a8537dbe9d0" providerId="LiveId" clId="{2E1DE225-F254-430C-8BF8-503136805851}" dt="2023-09-24T18:41:14.175" v="142" actId="20577"/>
          <ac:spMkLst>
            <pc:docMk/>
            <pc:sldMk cId="1179924037" sldId="356"/>
            <ac:spMk id="40" creationId="{3D228105-4E93-5547-9BEF-E95CD9F56261}"/>
          </ac:spMkLst>
        </pc:spChg>
        <pc:spChg chg="mod">
          <ac:chgData name="Bess Dunlevy" userId="dd4b9a8537dbe9d0" providerId="LiveId" clId="{2E1DE225-F254-430C-8BF8-503136805851}" dt="2023-09-24T18:41:20.152" v="160" actId="20577"/>
          <ac:spMkLst>
            <pc:docMk/>
            <pc:sldMk cId="1179924037" sldId="356"/>
            <ac:spMk id="42" creationId="{654ED905-7DF4-7E45-815D-8A6F50BD2A35}"/>
          </ac:spMkLst>
        </pc:spChg>
        <pc:spChg chg="mod">
          <ac:chgData name="Bess Dunlevy" userId="dd4b9a8537dbe9d0" providerId="LiveId" clId="{2E1DE225-F254-430C-8BF8-503136805851}" dt="2023-09-24T18:41:27.523" v="173" actId="20577"/>
          <ac:spMkLst>
            <pc:docMk/>
            <pc:sldMk cId="1179924037" sldId="356"/>
            <ac:spMk id="47" creationId="{2548BEE3-A974-DC4E-9E9C-1EE7CFD5EF06}"/>
          </ac:spMkLst>
        </pc:spChg>
        <pc:spChg chg="del">
          <ac:chgData name="Bess Dunlevy" userId="dd4b9a8537dbe9d0" providerId="LiveId" clId="{2E1DE225-F254-430C-8BF8-503136805851}" dt="2023-09-24T18:41:40.519" v="177" actId="478"/>
          <ac:spMkLst>
            <pc:docMk/>
            <pc:sldMk cId="1179924037" sldId="356"/>
            <ac:spMk id="49" creationId="{96E0CE3B-1B24-344F-9D20-0D3E26721F3A}"/>
          </ac:spMkLst>
        </pc:spChg>
        <pc:spChg chg="mod">
          <ac:chgData name="Bess Dunlevy" userId="dd4b9a8537dbe9d0" providerId="LiveId" clId="{2E1DE225-F254-430C-8BF8-503136805851}" dt="2023-09-24T18:41:37.867" v="176" actId="1076"/>
          <ac:spMkLst>
            <pc:docMk/>
            <pc:sldMk cId="1179924037" sldId="356"/>
            <ac:spMk id="51" creationId="{268A1D8F-ED63-8F48-B9E4-4BDDDF9B48AB}"/>
          </ac:spMkLst>
        </pc:spChg>
        <pc:spChg chg="del">
          <ac:chgData name="Bess Dunlevy" userId="dd4b9a8537dbe9d0" providerId="LiveId" clId="{2E1DE225-F254-430C-8BF8-503136805851}" dt="2023-09-24T18:41:40.519" v="177" actId="478"/>
          <ac:spMkLst>
            <pc:docMk/>
            <pc:sldMk cId="1179924037" sldId="356"/>
            <ac:spMk id="53" creationId="{BDA40E49-45E7-A744-88C0-12BC470C236A}"/>
          </ac:spMkLst>
        </pc:spChg>
        <pc:spChg chg="del">
          <ac:chgData name="Bess Dunlevy" userId="dd4b9a8537dbe9d0" providerId="LiveId" clId="{2E1DE225-F254-430C-8BF8-503136805851}" dt="2023-09-24T18:41:40.519" v="177" actId="478"/>
          <ac:spMkLst>
            <pc:docMk/>
            <pc:sldMk cId="1179924037" sldId="356"/>
            <ac:spMk id="55" creationId="{86746B7D-B52D-4941-A37D-E63B673D5DEE}"/>
          </ac:spMkLst>
        </pc:spChg>
        <pc:spChg chg="mod">
          <ac:chgData name="Bess Dunlevy" userId="dd4b9a8537dbe9d0" providerId="LiveId" clId="{2E1DE225-F254-430C-8BF8-503136805851}" dt="2023-09-24T18:41:34.642" v="175" actId="1076"/>
          <ac:spMkLst>
            <pc:docMk/>
            <pc:sldMk cId="1179924037" sldId="356"/>
            <ac:spMk id="64" creationId="{D29DD01A-13BF-744A-9B64-9D86AC88EDDE}"/>
          </ac:spMkLst>
        </pc:spChg>
        <pc:spChg chg="del">
          <ac:chgData name="Bess Dunlevy" userId="dd4b9a8537dbe9d0" providerId="LiveId" clId="{2E1DE225-F254-430C-8BF8-503136805851}" dt="2023-09-24T18:41:40.519" v="177" actId="478"/>
          <ac:spMkLst>
            <pc:docMk/>
            <pc:sldMk cId="1179924037" sldId="356"/>
            <ac:spMk id="65" creationId="{DCAE84B5-A598-8941-B4AD-51887AC426D8}"/>
          </ac:spMkLst>
        </pc:spChg>
      </pc:sldChg>
      <pc:sldChg chg="delSp modSp add mod">
        <pc:chgData name="Bess Dunlevy" userId="dd4b9a8537dbe9d0" providerId="LiveId" clId="{2E1DE225-F254-430C-8BF8-503136805851}" dt="2023-09-24T18:47:37.332" v="417" actId="14100"/>
        <pc:sldMkLst>
          <pc:docMk/>
          <pc:sldMk cId="2119682468" sldId="357"/>
        </pc:sldMkLst>
        <pc:spChg chg="mod">
          <ac:chgData name="Bess Dunlevy" userId="dd4b9a8537dbe9d0" providerId="LiveId" clId="{2E1DE225-F254-430C-8BF8-503136805851}" dt="2023-09-24T18:43:01.101" v="271" actId="20577"/>
          <ac:spMkLst>
            <pc:docMk/>
            <pc:sldMk cId="2119682468" sldId="357"/>
            <ac:spMk id="2" creationId="{0393E66C-59EC-815F-C71C-F933935F5F70}"/>
          </ac:spMkLst>
        </pc:spChg>
        <pc:graphicFrameChg chg="del">
          <ac:chgData name="Bess Dunlevy" userId="dd4b9a8537dbe9d0" providerId="LiveId" clId="{2E1DE225-F254-430C-8BF8-503136805851}" dt="2023-09-24T18:47:00.689" v="410" actId="478"/>
          <ac:graphicFrameMkLst>
            <pc:docMk/>
            <pc:sldMk cId="2119682468" sldId="357"/>
            <ac:graphicFrameMk id="4" creationId="{FEF65D44-666B-694E-A122-AE70E100598C}"/>
          </ac:graphicFrameMkLst>
        </pc:graphicFrameChg>
        <pc:graphicFrameChg chg="mod modGraphic">
          <ac:chgData name="Bess Dunlevy" userId="dd4b9a8537dbe9d0" providerId="LiveId" clId="{2E1DE225-F254-430C-8BF8-503136805851}" dt="2023-09-24T18:47:37.332" v="417" actId="14100"/>
          <ac:graphicFrameMkLst>
            <pc:docMk/>
            <pc:sldMk cId="2119682468" sldId="357"/>
            <ac:graphicFrameMk id="6" creationId="{3F1730E7-B586-1F4C-BD66-72192756CCC4}"/>
          </ac:graphicFrameMkLst>
        </pc:graphicFrameChg>
      </pc:sldChg>
      <pc:sldChg chg="modSp add mod">
        <pc:chgData name="Bess Dunlevy" userId="dd4b9a8537dbe9d0" providerId="LiveId" clId="{2E1DE225-F254-430C-8BF8-503136805851}" dt="2023-09-24T18:49:06.725" v="514" actId="20577"/>
        <pc:sldMkLst>
          <pc:docMk/>
          <pc:sldMk cId="644799710" sldId="358"/>
        </pc:sldMkLst>
        <pc:spChg chg="mod">
          <ac:chgData name="Bess Dunlevy" userId="dd4b9a8537dbe9d0" providerId="LiveId" clId="{2E1DE225-F254-430C-8BF8-503136805851}" dt="2023-09-24T18:48:01.479" v="436" actId="20577"/>
          <ac:spMkLst>
            <pc:docMk/>
            <pc:sldMk cId="644799710" sldId="358"/>
            <ac:spMk id="2" creationId="{0393E66C-59EC-815F-C71C-F933935F5F70}"/>
          </ac:spMkLst>
        </pc:spChg>
        <pc:graphicFrameChg chg="mod modGraphic">
          <ac:chgData name="Bess Dunlevy" userId="dd4b9a8537dbe9d0" providerId="LiveId" clId="{2E1DE225-F254-430C-8BF8-503136805851}" dt="2023-09-24T18:49:06.725" v="514" actId="20577"/>
          <ac:graphicFrameMkLst>
            <pc:docMk/>
            <pc:sldMk cId="644799710" sldId="358"/>
            <ac:graphicFrameMk id="6" creationId="{3F1730E7-B586-1F4C-BD66-72192756CCC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0288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www.smartsheet.com/try-it?trp=11839&amp;utm_source=template-powerpoint&amp;utm_medium=content&amp;utm_campaign=Monthly+Project+Status+Report+PowerPoint-powerpoint-11839&amp;lpa=Monthly+Project+Status+Report+PowerPoint+powerpoint+118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tretch>
            <a:fillRect/>
          </a:stretch>
        </p:blipFill>
        <p:spPr>
          <a:xfrm>
            <a:off x="7563677" y="307317"/>
            <a:ext cx="4393787" cy="609750"/>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769441"/>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MONTHLY PROJECT STATUS REPORT POWERPOINT TEMPLATE</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585323"/>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PROJECT NAME</a:t>
            </a:r>
          </a:p>
          <a:p>
            <a:r>
              <a:rPr lang="en-US" sz="2000" dirty="0">
                <a:solidFill>
                  <a:schemeClr val="tx2"/>
                </a:solidFill>
                <a:latin typeface="Century Gothic" panose="020B0502020202020204" pitchFamily="34" charset="0"/>
              </a:rPr>
              <a:t> </a:t>
            </a:r>
          </a:p>
          <a:p>
            <a:r>
              <a:rPr lang="en-US" b="1" dirty="0">
                <a:solidFill>
                  <a:schemeClr val="accent5">
                    <a:lumMod val="75000"/>
                  </a:schemeClr>
                </a:solidFill>
                <a:latin typeface="Century Gothic" panose="020B0502020202020204" pitchFamily="34" charset="0"/>
              </a:rPr>
              <a:t>MONTH</a:t>
            </a:r>
          </a:p>
          <a:p>
            <a:r>
              <a:rPr lang="en-US" b="1" dirty="0">
                <a:solidFill>
                  <a:schemeClr val="accent5">
                    <a:lumMod val="75000"/>
                  </a:schemeClr>
                </a:solidFill>
                <a:latin typeface="Century Gothic" panose="020B0502020202020204" pitchFamily="34" charset="0"/>
              </a:rPr>
              <a:t>YEAR</a:t>
            </a:r>
          </a:p>
          <a:p>
            <a:r>
              <a:rPr lang="en-US" sz="1400" dirty="0">
                <a:solidFill>
                  <a:schemeClr val="accent5">
                    <a:lumMod val="75000"/>
                  </a:schemeClr>
                </a:solidFill>
                <a:latin typeface="Century Gothic" panose="020B0502020202020204" pitchFamily="34" charset="0"/>
              </a:rPr>
              <a:t> </a:t>
            </a:r>
          </a:p>
          <a:p>
            <a:r>
              <a:rPr lang="en-US" sz="1400" dirty="0">
                <a:solidFill>
                  <a:schemeClr val="accent5">
                    <a:lumMod val="75000"/>
                  </a:schemeClr>
                </a:solidFill>
                <a:latin typeface="Century Gothic" panose="020B0502020202020204" pitchFamily="34" charset="0"/>
              </a:rPr>
              <a:t>Address</a:t>
            </a:r>
          </a:p>
          <a:p>
            <a:r>
              <a:rPr lang="en-US" sz="1400" dirty="0">
                <a:solidFill>
                  <a:schemeClr val="accent5">
                    <a:lumMod val="75000"/>
                  </a:schemeClr>
                </a:solidFill>
                <a:latin typeface="Century Gothic" panose="020B0502020202020204" pitchFamily="34" charset="0"/>
              </a:rPr>
              <a:t>Contact Phone</a:t>
            </a:r>
          </a:p>
          <a:p>
            <a:r>
              <a:rPr lang="en-US" sz="1400" dirty="0">
                <a:solidFill>
                  <a:schemeClr val="accent5">
                    <a:lumMod val="75000"/>
                  </a:schemeClr>
                </a:solidFill>
                <a:latin typeface="Century Gothic" panose="020B0502020202020204" pitchFamily="34" charset="0"/>
              </a:rPr>
              <a:t>Web Address</a:t>
            </a:r>
          </a:p>
          <a:p>
            <a:r>
              <a:rPr lang="en-US" sz="1400" dirty="0">
                <a:solidFill>
                  <a:schemeClr val="accent5">
                    <a:lumMod val="75000"/>
                  </a:schemeClr>
                </a:solidFill>
                <a:latin typeface="Century Gothic" panose="020B0502020202020204" pitchFamily="34" charset="0"/>
              </a:rPr>
              <a:t>Email Address</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extLst>
              <p:ext uri="{D42A27DB-BD31-4B8C-83A1-F6EECF244321}">
                <p14:modId xmlns:p14="http://schemas.microsoft.com/office/powerpoint/2010/main" val="1511700977"/>
              </p:ext>
            </p:extLst>
          </p:nvPr>
        </p:nvGraphicFramePr>
        <p:xfrm>
          <a:off x="285571" y="5824152"/>
          <a:ext cx="11671893" cy="734120"/>
        </p:xfrm>
        <a:graphic>
          <a:graphicData uri="http://schemas.openxmlformats.org/drawingml/2006/table">
            <a:tbl>
              <a:tblPr firstRow="1" firstCol="1" bandRow="1">
                <a:tableStyleId>{5C22544A-7EE6-4342-B048-85BDC9FD1C3A}</a:tableStyleId>
              </a:tblPr>
              <a:tblGrid>
                <a:gridCol w="1456651">
                  <a:extLst>
                    <a:ext uri="{9D8B030D-6E8A-4147-A177-3AD203B41FA5}">
                      <a16:colId xmlns:a16="http://schemas.microsoft.com/office/drawing/2014/main" val="690628749"/>
                    </a:ext>
                  </a:extLst>
                </a:gridCol>
                <a:gridCol w="3025355">
                  <a:extLst>
                    <a:ext uri="{9D8B030D-6E8A-4147-A177-3AD203B41FA5}">
                      <a16:colId xmlns:a16="http://schemas.microsoft.com/office/drawing/2014/main" val="3049906053"/>
                    </a:ext>
                  </a:extLst>
                </a:gridCol>
                <a:gridCol w="681639">
                  <a:extLst>
                    <a:ext uri="{9D8B030D-6E8A-4147-A177-3AD203B41FA5}">
                      <a16:colId xmlns:a16="http://schemas.microsoft.com/office/drawing/2014/main" val="4260011339"/>
                    </a:ext>
                  </a:extLst>
                </a:gridCol>
                <a:gridCol w="3896078">
                  <a:extLst>
                    <a:ext uri="{9D8B030D-6E8A-4147-A177-3AD203B41FA5}">
                      <a16:colId xmlns:a16="http://schemas.microsoft.com/office/drawing/2014/main" val="1259121771"/>
                    </a:ext>
                  </a:extLst>
                </a:gridCol>
                <a:gridCol w="779683">
                  <a:extLst>
                    <a:ext uri="{9D8B030D-6E8A-4147-A177-3AD203B41FA5}">
                      <a16:colId xmlns:a16="http://schemas.microsoft.com/office/drawing/2014/main" val="2523715833"/>
                    </a:ext>
                  </a:extLst>
                </a:gridCol>
                <a:gridCol w="1832487">
                  <a:extLst>
                    <a:ext uri="{9D8B030D-6E8A-4147-A177-3AD203B41FA5}">
                      <a16:colId xmlns:a16="http://schemas.microsoft.com/office/drawing/2014/main" val="2610600395"/>
                    </a:ext>
                  </a:extLst>
                </a:gridCol>
              </a:tblGrid>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PREPARED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APPROVED BY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TITLE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pic>
        <p:nvPicPr>
          <p:cNvPr id="7" name="Picture 6" descr="Side view of a white calendar">
            <a:extLst>
              <a:ext uri="{FF2B5EF4-FFF2-40B4-BE49-F238E27FC236}">
                <a16:creationId xmlns:a16="http://schemas.microsoft.com/office/drawing/2014/main" id="{02AB535F-B245-C867-4B68-26D2C0A5679F}"/>
              </a:ext>
            </a:extLst>
          </p:cNvPr>
          <p:cNvPicPr>
            <a:picLocks noChangeAspect="1"/>
          </p:cNvPicPr>
          <p:nvPr/>
        </p:nvPicPr>
        <p:blipFill>
          <a:blip r:embed="rId6"/>
          <a:stretch>
            <a:fillRect/>
          </a:stretch>
        </p:blipFill>
        <p:spPr>
          <a:xfrm>
            <a:off x="7034707" y="2239183"/>
            <a:ext cx="4922758" cy="3285237"/>
          </a:xfrm>
          <a:prstGeom prst="rect">
            <a:avLst/>
          </a:prstGeom>
        </p:spPr>
      </p:pic>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diamond pattern background">
            <a:extLst>
              <a:ext uri="{FF2B5EF4-FFF2-40B4-BE49-F238E27FC236}">
                <a16:creationId xmlns:a16="http://schemas.microsoft.com/office/drawing/2014/main" id="{9865536C-CEB6-11E7-2232-BCFB5CE0733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(MONTH) PROJECT STATUS REPORT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3382657"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PROJECT STATUS THIS MONTH</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3070224"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PROJECT COMPONENTS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2739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97511"/>
            <a:ext cx="2502851"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UPCOMING WORK</a:t>
            </a:r>
          </a:p>
        </p:txBody>
      </p:sp>
      <p:sp>
        <p:nvSpPr>
          <p:cNvPr id="51" name="TextBox 50">
            <a:extLst>
              <a:ext uri="{FF2B5EF4-FFF2-40B4-BE49-F238E27FC236}">
                <a16:creationId xmlns:a16="http://schemas.microsoft.com/office/drawing/2014/main" id="{268A1D8F-ED63-8F48-B9E4-4BDDDF9B48AB}"/>
              </a:ext>
            </a:extLst>
          </p:cNvPr>
          <p:cNvSpPr txBox="1"/>
          <p:nvPr/>
        </p:nvSpPr>
        <p:spPr>
          <a:xfrm>
            <a:off x="1108642" y="5550086"/>
            <a:ext cx="1503938"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COMMENTS</a:t>
            </a:r>
          </a:p>
        </p:txBody>
      </p:sp>
      <p:sp>
        <p:nvSpPr>
          <p:cNvPr id="64" name="TextBox 63">
            <a:hlinkClick r:id="rId7" action="ppaction://hlinksldjump"/>
            <a:extLst>
              <a:ext uri="{FF2B5EF4-FFF2-40B4-BE49-F238E27FC236}">
                <a16:creationId xmlns:a16="http://schemas.microsoft.com/office/drawing/2014/main" id="{D29DD01A-13BF-744A-9B64-9D86AC88EDDE}"/>
              </a:ext>
            </a:extLst>
          </p:cNvPr>
          <p:cNvSpPr txBox="1"/>
          <p:nvPr/>
        </p:nvSpPr>
        <p:spPr>
          <a:xfrm>
            <a:off x="291268" y="5132205"/>
            <a:ext cx="526106" cy="1010533"/>
          </a:xfrm>
          <a:prstGeom prst="rect">
            <a:avLst/>
          </a:prstGeom>
          <a:noFill/>
        </p:spPr>
        <p:txBody>
          <a:bodyPr wrap="none" tIns="320040" rtlCol="0">
            <a:spAutoFit/>
          </a:bodyPr>
          <a:lstStyle/>
          <a:p>
            <a:pPr algn="r">
              <a:lnSpc>
                <a:spcPts val="5000"/>
              </a:lnSpc>
            </a:pPr>
            <a:r>
              <a:rPr lang="en-US" sz="4800" dirty="0">
                <a:solidFill>
                  <a:schemeClr val="accent5">
                    <a:lumMod val="75000"/>
                  </a:schemeClr>
                </a:solidFill>
                <a:latin typeface="Century Gothic" panose="020B0502020202020204" pitchFamily="34" charset="0"/>
                <a:ea typeface="Montserrat Light" charset="0"/>
                <a:cs typeface="Montserrat Light" charset="0"/>
              </a:rPr>
              <a:t>4</a:t>
            </a:r>
          </a:p>
        </p:txBody>
      </p:sp>
      <p:sp>
        <p:nvSpPr>
          <p:cNvPr id="8" name="TextBox 7">
            <a:extLst>
              <a:ext uri="{FF2B5EF4-FFF2-40B4-BE49-F238E27FC236}">
                <a16:creationId xmlns:a16="http://schemas.microsoft.com/office/drawing/2014/main" id="{F806DA1F-3B02-C5EC-CC3E-D07A4F162B39}"/>
              </a:ext>
            </a:extLst>
          </p:cNvPr>
          <p:cNvSpPr txBox="1"/>
          <p:nvPr/>
        </p:nvSpPr>
        <p:spPr>
          <a:xfrm>
            <a:off x="5818696" y="248400"/>
            <a:ext cx="6094428" cy="646331"/>
          </a:xfrm>
          <a:prstGeom prst="rect">
            <a:avLst/>
          </a:prstGeom>
          <a:noFill/>
        </p:spPr>
        <p:txBody>
          <a:bodyPr wrap="square">
            <a:spAutoFit/>
          </a:bodyPr>
          <a:lstStyle/>
          <a:p>
            <a:pPr algn="r"/>
            <a:r>
              <a:rPr lang="en-US" sz="1800" dirty="0">
                <a:solidFill>
                  <a:schemeClr val="accent5">
                    <a:lumMod val="75000"/>
                  </a:schemeClr>
                </a:solidFill>
                <a:latin typeface="Century Gothic" panose="020B0502020202020204" pitchFamily="34" charset="0"/>
              </a:rPr>
              <a:t>MONTH</a:t>
            </a:r>
          </a:p>
          <a:p>
            <a:pPr algn="r"/>
            <a:r>
              <a:rPr lang="en-US" sz="1800" dirty="0">
                <a:solidFill>
                  <a:schemeClr val="accent5">
                    <a:lumMod val="75000"/>
                  </a:schemeClr>
                </a:solidFill>
                <a:latin typeface="Century Gothic" panose="020B0502020202020204" pitchFamily="34" charset="0"/>
              </a:rPr>
              <a:t>YEAR</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4" name="Table 3">
            <a:extLst>
              <a:ext uri="{FF2B5EF4-FFF2-40B4-BE49-F238E27FC236}">
                <a16:creationId xmlns:a16="http://schemas.microsoft.com/office/drawing/2014/main" id="{FEF65D44-666B-694E-A122-AE70E100598C}"/>
              </a:ext>
            </a:extLst>
          </p:cNvPr>
          <p:cNvGraphicFramePr>
            <a:graphicFrameLocks noGrp="1"/>
          </p:cNvGraphicFramePr>
          <p:nvPr>
            <p:extLst>
              <p:ext uri="{D42A27DB-BD31-4B8C-83A1-F6EECF244321}">
                <p14:modId xmlns:p14="http://schemas.microsoft.com/office/powerpoint/2010/main" val="2757871312"/>
              </p:ext>
            </p:extLst>
          </p:nvPr>
        </p:nvGraphicFramePr>
        <p:xfrm>
          <a:off x="451134" y="929469"/>
          <a:ext cx="11431896" cy="1141293"/>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3324479843"/>
                    </a:ext>
                  </a:extLst>
                </a:gridCol>
                <a:gridCol w="4153897">
                  <a:extLst>
                    <a:ext uri="{9D8B030D-6E8A-4147-A177-3AD203B41FA5}">
                      <a16:colId xmlns:a16="http://schemas.microsoft.com/office/drawing/2014/main" val="2514661359"/>
                    </a:ext>
                  </a:extLst>
                </a:gridCol>
                <a:gridCol w="1562051">
                  <a:extLst>
                    <a:ext uri="{9D8B030D-6E8A-4147-A177-3AD203B41FA5}">
                      <a16:colId xmlns:a16="http://schemas.microsoft.com/office/drawing/2014/main" val="1484756175"/>
                    </a:ext>
                  </a:extLst>
                </a:gridCol>
                <a:gridCol w="4153897">
                  <a:extLst>
                    <a:ext uri="{9D8B030D-6E8A-4147-A177-3AD203B41FA5}">
                      <a16:colId xmlns:a16="http://schemas.microsoft.com/office/drawing/2014/main" val="3286568053"/>
                    </a:ext>
                  </a:extLst>
                </a:gridCol>
              </a:tblGrid>
              <a:tr h="380431">
                <a:tc>
                  <a:txBody>
                    <a:bodyPr/>
                    <a:lstStyle/>
                    <a:p>
                      <a:pPr algn="l" fontAlgn="ctr"/>
                      <a:r>
                        <a:rPr lang="en-US" sz="1000" u="none" strike="noStrike" dirty="0">
                          <a:effectLst/>
                          <a:latin typeface="Century Gothic" panose="020B0502020202020204" pitchFamily="34" charset="0"/>
                        </a:rPr>
                        <a:t>PROJECT NAME</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solidFill>
                            <a:schemeClr val="tx1"/>
                          </a:solidFill>
                          <a:effectLst/>
                          <a:latin typeface="Century Gothic" panose="020B0502020202020204" pitchFamily="34" charset="0"/>
                        </a:rPr>
                        <a:t> </a:t>
                      </a:r>
                      <a:r>
                        <a:rPr lang="en-US" sz="1200" u="none" strike="noStrike" dirty="0">
                          <a:solidFill>
                            <a:schemeClr val="tx1"/>
                          </a:solidFill>
                          <a:effectLst/>
                          <a:latin typeface="Century Gothic" panose="020B0502020202020204" pitchFamily="34" charset="0"/>
                        </a:rPr>
                        <a:t>Name</a:t>
                      </a:r>
                      <a:endParaRPr lang="en-US" sz="1200" b="0" i="0" u="none" strike="noStrike" dirty="0">
                        <a:solidFill>
                          <a:schemeClr val="tx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PROJECT CODE</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b="0" i="0" u="none" strike="noStrike" dirty="0">
                          <a:solidFill>
                            <a:schemeClr val="tx1"/>
                          </a:solidFill>
                          <a:effectLst/>
                          <a:latin typeface="Century Gothic" panose="020B0502020202020204" pitchFamily="34" charset="0"/>
                        </a:rPr>
                        <a:t>12345</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380431">
                <a:tc>
                  <a:txBody>
                    <a:bodyPr/>
                    <a:lstStyle/>
                    <a:p>
                      <a:pPr algn="l" fontAlgn="ctr"/>
                      <a:r>
                        <a:rPr lang="en-US" sz="1000" u="none" strike="noStrike" dirty="0">
                          <a:effectLst/>
                          <a:latin typeface="Century Gothic" panose="020B0502020202020204" pitchFamily="34" charset="0"/>
                        </a:rPr>
                        <a:t>PROJECT MANAGER</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solidFill>
                            <a:schemeClr val="tx1"/>
                          </a:solidFill>
                          <a:effectLst/>
                          <a:latin typeface="Century Gothic" panose="020B0502020202020204" pitchFamily="34" charset="0"/>
                        </a:rPr>
                        <a:t> Name</a:t>
                      </a:r>
                      <a:endParaRPr lang="en-US" sz="1100" b="0" i="0" u="none" strike="noStrike" dirty="0">
                        <a:solidFill>
                          <a:schemeClr val="tx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DATE OF STATUS ENTRY</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tx1"/>
                          </a:solidFill>
                          <a:effectLst/>
                          <a:latin typeface="Century Gothic" panose="020B0502020202020204" pitchFamily="34" charset="0"/>
                        </a:rPr>
                        <a:t>MM/DD/YY</a:t>
                      </a:r>
                      <a:endParaRPr lang="en-US" sz="1100" b="0" i="0" u="none" strike="noStrike" dirty="0">
                        <a:solidFill>
                          <a:schemeClr val="tx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r h="380431">
                <a:tc>
                  <a:txBody>
                    <a:bodyPr/>
                    <a:lstStyle/>
                    <a:p>
                      <a:pPr algn="l" fontAlgn="ctr"/>
                      <a:r>
                        <a:rPr lang="en-US" sz="1000" u="none" strike="noStrike" dirty="0">
                          <a:effectLst/>
                          <a:latin typeface="Century Gothic" panose="020B0502020202020204" pitchFamily="34" charset="0"/>
                        </a:rPr>
                        <a:t>PERIOD COVERED</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en-US" sz="1100" u="none" strike="noStrike" dirty="0">
                          <a:solidFill>
                            <a:schemeClr val="tx1"/>
                          </a:solidFill>
                          <a:effectLst/>
                          <a:latin typeface="Century Gothic" panose="020B0502020202020204" pitchFamily="34" charset="0"/>
                        </a:rPr>
                        <a:t> MM/DD/YY</a:t>
                      </a:r>
                      <a:endParaRPr lang="en-US" sz="1100" b="0" i="0" u="none" strike="noStrike" dirty="0">
                        <a:solidFill>
                          <a:schemeClr val="tx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PROJECTED DATE </a:t>
                      </a:r>
                      <a:br>
                        <a:rPr lang="en-US" sz="1000" u="none" strike="noStrike" dirty="0">
                          <a:effectLst/>
                          <a:latin typeface="Century Gothic" panose="020B0502020202020204" pitchFamily="34" charset="0"/>
                        </a:rPr>
                      </a:br>
                      <a:r>
                        <a:rPr lang="en-US" sz="1000" u="none" strike="noStrike" dirty="0">
                          <a:effectLst/>
                          <a:latin typeface="Century Gothic" panose="020B0502020202020204" pitchFamily="34" charset="0"/>
                        </a:rPr>
                        <a:t>OF COMPLETION</a:t>
                      </a:r>
                      <a:endParaRPr lang="en-US" sz="1000" b="1" i="0" u="none" strike="noStrike" dirty="0">
                        <a:solidFill>
                          <a:srgbClr val="000000"/>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chemeClr val="tx1"/>
                          </a:solidFill>
                          <a:effectLst/>
                          <a:latin typeface="Century Gothic" panose="020B0502020202020204" pitchFamily="34" charset="0"/>
                        </a:rPr>
                        <a:t>MM/DD/YY</a:t>
                      </a:r>
                      <a:endParaRPr lang="en-US" sz="1100" b="0" i="0" u="none" strike="noStrike" dirty="0">
                        <a:solidFill>
                          <a:schemeClr val="tx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8553471"/>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633378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PROJECT STATUS THIS MONTH</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a:r>
              <a:rPr lang="en-US" sz="1800" dirty="0">
                <a:solidFill>
                  <a:schemeClr val="accent5">
                    <a:lumMod val="75000"/>
                  </a:schemeClr>
                </a:solidFill>
                <a:latin typeface="Century Gothic" panose="020B0502020202020204" pitchFamily="34" charset="0"/>
              </a:rPr>
              <a:t>MONTH</a:t>
            </a:r>
          </a:p>
          <a:p>
            <a:pPr algn="r"/>
            <a:r>
              <a:rPr lang="en-US" sz="1800" dirty="0">
                <a:solidFill>
                  <a:schemeClr val="accent5">
                    <a:lumMod val="75000"/>
                  </a:schemeClr>
                </a:solidFill>
                <a:latin typeface="Century Gothic" panose="020B0502020202020204" pitchFamily="34" charset="0"/>
              </a:rPr>
              <a:t>YEAR</a:t>
            </a:r>
          </a:p>
        </p:txBody>
      </p:sp>
      <p:graphicFrame>
        <p:nvGraphicFramePr>
          <p:cNvPr id="7" name="Table 6">
            <a:extLst>
              <a:ext uri="{FF2B5EF4-FFF2-40B4-BE49-F238E27FC236}">
                <a16:creationId xmlns:a16="http://schemas.microsoft.com/office/drawing/2014/main" id="{CED6F72D-3346-1066-BFF0-13CCC9EAB68C}"/>
              </a:ext>
            </a:extLst>
          </p:cNvPr>
          <p:cNvGraphicFramePr>
            <a:graphicFrameLocks noGrp="1"/>
          </p:cNvGraphicFramePr>
          <p:nvPr>
            <p:extLst>
              <p:ext uri="{D42A27DB-BD31-4B8C-83A1-F6EECF244321}">
                <p14:modId xmlns:p14="http://schemas.microsoft.com/office/powerpoint/2010/main" val="136678524"/>
              </p:ext>
            </p:extLst>
          </p:nvPr>
        </p:nvGraphicFramePr>
        <p:xfrm>
          <a:off x="451134" y="2467608"/>
          <a:ext cx="11431896" cy="4141992"/>
        </p:xfrm>
        <a:graphic>
          <a:graphicData uri="http://schemas.openxmlformats.org/drawingml/2006/table">
            <a:tbl>
              <a:tblPr>
                <a:tableStyleId>{5C22544A-7EE6-4342-B048-85BDC9FD1C3A}</a:tableStyleId>
              </a:tblPr>
              <a:tblGrid>
                <a:gridCol w="3132404">
                  <a:extLst>
                    <a:ext uri="{9D8B030D-6E8A-4147-A177-3AD203B41FA5}">
                      <a16:colId xmlns:a16="http://schemas.microsoft.com/office/drawing/2014/main" val="3324479843"/>
                    </a:ext>
                  </a:extLst>
                </a:gridCol>
                <a:gridCol w="8299492">
                  <a:extLst>
                    <a:ext uri="{9D8B030D-6E8A-4147-A177-3AD203B41FA5}">
                      <a16:colId xmlns:a16="http://schemas.microsoft.com/office/drawing/2014/main" val="2514661359"/>
                    </a:ext>
                  </a:extLst>
                </a:gridCol>
              </a:tblGrid>
              <a:tr h="2070996">
                <a:tc>
                  <a:txBody>
                    <a:bodyPr/>
                    <a:lstStyle/>
                    <a:p>
                      <a:pPr algn="ctr" fontAlgn="ctr"/>
                      <a:r>
                        <a:rPr lang="en-US" sz="1800" b="0" i="0" u="none" strike="noStrike" dirty="0">
                          <a:solidFill>
                            <a:schemeClr val="bg1"/>
                          </a:solidFill>
                          <a:effectLst/>
                          <a:latin typeface="Century Gothic" panose="020B0502020202020204" pitchFamily="34" charset="0"/>
                        </a:rPr>
                        <a:t>OVERALL PROJECT STATUS</a:t>
                      </a: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100" u="none" strike="noStrike" dirty="0">
                          <a:effectLst/>
                          <a:latin typeface="Century Gothic" panose="020B0502020202020204" pitchFamily="34" charset="0"/>
                        </a:rPr>
                        <a:t> </a:t>
                      </a:r>
                      <a:r>
                        <a:rPr lang="en-US" sz="1800" u="none" strike="noStrike" dirty="0">
                          <a:solidFill>
                            <a:srgbClr val="FF0000"/>
                          </a:solidFill>
                          <a:effectLst/>
                          <a:latin typeface="Century Gothic" panose="020B0502020202020204" pitchFamily="34" charset="0"/>
                        </a:rPr>
                        <a:t>PROGRESS HALTED  </a:t>
                      </a:r>
                      <a:r>
                        <a:rPr lang="en-US" sz="1800" u="none" strike="noStrike" dirty="0">
                          <a:solidFill>
                            <a:schemeClr val="tx1"/>
                          </a:solidFill>
                          <a:effectLst/>
                          <a:latin typeface="Century Gothic" panose="020B0502020202020204" pitchFamily="34" charset="0"/>
                        </a:rPr>
                        <a:t>|</a:t>
                      </a:r>
                      <a:r>
                        <a:rPr lang="en-US" sz="1800" u="none" strike="noStrike" dirty="0">
                          <a:solidFill>
                            <a:schemeClr val="accent5">
                              <a:lumMod val="75000"/>
                            </a:schemeClr>
                          </a:solidFill>
                          <a:effectLst/>
                          <a:latin typeface="Century Gothic" panose="020B0502020202020204" pitchFamily="34" charset="0"/>
                        </a:rPr>
                        <a:t>  </a:t>
                      </a:r>
                      <a:r>
                        <a:rPr lang="en-US" sz="1800" u="none" strike="noStrike" dirty="0">
                          <a:solidFill>
                            <a:schemeClr val="accent4">
                              <a:lumMod val="75000"/>
                            </a:schemeClr>
                          </a:solidFill>
                          <a:effectLst/>
                          <a:latin typeface="Century Gothic" panose="020B0502020202020204" pitchFamily="34" charset="0"/>
                        </a:rPr>
                        <a:t>PROJECT AT RISK  </a:t>
                      </a:r>
                      <a:r>
                        <a:rPr lang="en-US" sz="1800" u="none" strike="noStrike" dirty="0">
                          <a:solidFill>
                            <a:schemeClr val="tx1"/>
                          </a:solidFill>
                          <a:effectLst/>
                          <a:latin typeface="Century Gothic" panose="020B0502020202020204" pitchFamily="34" charset="0"/>
                        </a:rPr>
                        <a:t>|</a:t>
                      </a:r>
                      <a:r>
                        <a:rPr lang="en-US" sz="1800" u="none" strike="noStrike" dirty="0">
                          <a:solidFill>
                            <a:schemeClr val="accent5">
                              <a:lumMod val="75000"/>
                            </a:schemeClr>
                          </a:solidFill>
                          <a:effectLst/>
                          <a:latin typeface="Century Gothic" panose="020B0502020202020204" pitchFamily="34" charset="0"/>
                        </a:rPr>
                        <a:t>  </a:t>
                      </a:r>
                      <a:r>
                        <a:rPr lang="en-US" sz="1800" u="none" strike="noStrike" dirty="0">
                          <a:solidFill>
                            <a:schemeClr val="accent6"/>
                          </a:solidFill>
                          <a:effectLst/>
                          <a:latin typeface="Century Gothic" panose="020B0502020202020204" pitchFamily="34" charset="0"/>
                        </a:rPr>
                        <a:t>PROJECT HEALTHY</a:t>
                      </a:r>
                      <a:endParaRPr lang="en-US" sz="1800" b="0" i="0" u="none" strike="noStrike" dirty="0">
                        <a:solidFill>
                          <a:schemeClr val="accent6"/>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813327"/>
                  </a:ext>
                </a:extLst>
              </a:tr>
              <a:tr h="2070996">
                <a:tc>
                  <a:txBody>
                    <a:bodyPr/>
                    <a:lstStyle/>
                    <a:p>
                      <a:pPr algn="ctr" fontAlgn="ctr"/>
                      <a:r>
                        <a:rPr lang="en-US" sz="1800" b="0" u="none" strike="noStrike" dirty="0">
                          <a:solidFill>
                            <a:schemeClr val="bg1"/>
                          </a:solidFill>
                          <a:effectLst/>
                          <a:latin typeface="Century Gothic" panose="020B0502020202020204" pitchFamily="34" charset="0"/>
                        </a:rPr>
                        <a:t>SUMMARY</a:t>
                      </a:r>
                      <a:endParaRPr lang="en-US" sz="1800" b="0" i="0" u="none" strike="noStrike" dirty="0">
                        <a:solidFill>
                          <a:schemeClr val="bg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l" fontAlgn="ctr"/>
                      <a:r>
                        <a:rPr lang="en-US" sz="1400" u="none" strike="noStrike" dirty="0">
                          <a:effectLst/>
                          <a:latin typeface="Century Gothic" panose="020B0502020202020204" pitchFamily="34" charset="0"/>
                        </a:rPr>
                        <a:t> </a:t>
                      </a:r>
                      <a:r>
                        <a:rPr lang="en-US" sz="1400" u="none" strike="noStrike" dirty="0">
                          <a:solidFill>
                            <a:schemeClr val="tx1"/>
                          </a:solidFill>
                          <a:effectLst/>
                          <a:latin typeface="Century Gothic" panose="020B0502020202020204" pitchFamily="34" charset="0"/>
                        </a:rPr>
                        <a:t>Enter information here about overall status and highlights: </a:t>
                      </a:r>
                      <a:br>
                        <a:rPr lang="en-US" sz="1400" u="none" strike="noStrike" dirty="0">
                          <a:solidFill>
                            <a:schemeClr val="tx1"/>
                          </a:solidFill>
                          <a:effectLst/>
                          <a:latin typeface="Century Gothic" panose="020B0502020202020204" pitchFamily="34" charset="0"/>
                        </a:rPr>
                      </a:br>
                      <a:r>
                        <a:rPr lang="en-US" sz="1400" u="none" strike="noStrike" dirty="0">
                          <a:solidFill>
                            <a:schemeClr val="tx1"/>
                          </a:solidFill>
                          <a:effectLst/>
                          <a:latin typeface="Century Gothic" panose="020B0502020202020204" pitchFamily="34" charset="0"/>
                        </a:rPr>
                        <a:t>“Regained lost time from last period;" </a:t>
                      </a:r>
                      <a:br>
                        <a:rPr lang="en-US" sz="1400" u="none" strike="noStrike" dirty="0">
                          <a:solidFill>
                            <a:schemeClr val="tx1"/>
                          </a:solidFill>
                          <a:effectLst/>
                          <a:latin typeface="Century Gothic" panose="020B0502020202020204" pitchFamily="34" charset="0"/>
                        </a:rPr>
                      </a:br>
                      <a:r>
                        <a:rPr lang="en-US" sz="1400" u="none" strike="noStrike" dirty="0">
                          <a:solidFill>
                            <a:schemeClr val="tx1"/>
                          </a:solidFill>
                          <a:effectLst/>
                          <a:latin typeface="Century Gothic" panose="020B0502020202020204" pitchFamily="34" charset="0"/>
                        </a:rPr>
                        <a:t>"QA began two days earlier than anticipated;" </a:t>
                      </a:r>
                      <a:br>
                        <a:rPr lang="en-US" sz="1400" u="none" strike="noStrike" dirty="0">
                          <a:solidFill>
                            <a:schemeClr val="tx1"/>
                          </a:solidFill>
                          <a:effectLst/>
                          <a:latin typeface="Century Gothic" panose="020B0502020202020204" pitchFamily="34" charset="0"/>
                        </a:rPr>
                      </a:br>
                      <a:r>
                        <a:rPr lang="en-US" sz="1400" u="none" strike="noStrike" dirty="0">
                          <a:solidFill>
                            <a:schemeClr val="tx1"/>
                          </a:solidFill>
                          <a:effectLst/>
                          <a:latin typeface="Century Gothic" panose="020B0502020202020204" pitchFamily="34" charset="0"/>
                        </a:rPr>
                        <a:t>"Delay in some client feedback, but minimal.”</a:t>
                      </a:r>
                      <a:endParaRPr lang="en-US" sz="1400" b="0" i="0" u="none" strike="noStrike" dirty="0">
                        <a:solidFill>
                          <a:schemeClr val="tx1"/>
                        </a:solidFill>
                        <a:effectLst/>
                        <a:latin typeface="Century Gothic" panose="020B0502020202020204" pitchFamily="34" charset="0"/>
                      </a:endParaRPr>
                    </a:p>
                  </a:txBody>
                  <a:tcPr marL="85725"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7133171"/>
                  </a:ext>
                </a:extLst>
              </a:tr>
            </a:tbl>
          </a:graphicData>
        </a:graphic>
      </p:graphicFrame>
      <p:sp>
        <p:nvSpPr>
          <p:cNvPr id="8" name="Oval 7">
            <a:extLst>
              <a:ext uri="{FF2B5EF4-FFF2-40B4-BE49-F238E27FC236}">
                <a16:creationId xmlns:a16="http://schemas.microsoft.com/office/drawing/2014/main" id="{60668356-C3ED-6749-F5C7-E8C98EA3A82E}"/>
              </a:ext>
            </a:extLst>
          </p:cNvPr>
          <p:cNvSpPr/>
          <p:nvPr/>
        </p:nvSpPr>
        <p:spPr>
          <a:xfrm>
            <a:off x="6496050" y="3000375"/>
            <a:ext cx="2647950" cy="1076325"/>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9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2212120889"/>
              </p:ext>
            </p:extLst>
          </p:nvPr>
        </p:nvGraphicFramePr>
        <p:xfrm>
          <a:off x="451134" y="1081576"/>
          <a:ext cx="11431896" cy="5528024"/>
        </p:xfrm>
        <a:graphic>
          <a:graphicData uri="http://schemas.openxmlformats.org/drawingml/2006/table">
            <a:tbl>
              <a:tblPr>
                <a:tableStyleId>{5C22544A-7EE6-4342-B048-85BDC9FD1C3A}</a:tableStyleId>
              </a:tblPr>
              <a:tblGrid>
                <a:gridCol w="1562051">
                  <a:extLst>
                    <a:ext uri="{9D8B030D-6E8A-4147-A177-3AD203B41FA5}">
                      <a16:colId xmlns:a16="http://schemas.microsoft.com/office/drawing/2014/main" val="4260491130"/>
                    </a:ext>
                  </a:extLst>
                </a:gridCol>
                <a:gridCol w="4153897">
                  <a:extLst>
                    <a:ext uri="{9D8B030D-6E8A-4147-A177-3AD203B41FA5}">
                      <a16:colId xmlns:a16="http://schemas.microsoft.com/office/drawing/2014/main" val="91412843"/>
                    </a:ext>
                  </a:extLst>
                </a:gridCol>
                <a:gridCol w="1562051">
                  <a:extLst>
                    <a:ext uri="{9D8B030D-6E8A-4147-A177-3AD203B41FA5}">
                      <a16:colId xmlns:a16="http://schemas.microsoft.com/office/drawing/2014/main" val="2839457675"/>
                    </a:ext>
                  </a:extLst>
                </a:gridCol>
                <a:gridCol w="4153897">
                  <a:extLst>
                    <a:ext uri="{9D8B030D-6E8A-4147-A177-3AD203B41FA5}">
                      <a16:colId xmlns:a16="http://schemas.microsoft.com/office/drawing/2014/main" val="3928883173"/>
                    </a:ext>
                  </a:extLst>
                </a:gridCol>
              </a:tblGrid>
              <a:tr h="454862">
                <a:tc>
                  <a:txBody>
                    <a:bodyPr/>
                    <a:lstStyle/>
                    <a:p>
                      <a:pPr algn="ctr" fontAlgn="ctr"/>
                      <a:r>
                        <a:rPr lang="en-US" sz="1000" b="0" u="none" strike="noStrike" dirty="0">
                          <a:solidFill>
                            <a:schemeClr val="bg1"/>
                          </a:solidFill>
                          <a:effectLst/>
                          <a:latin typeface="Century Gothic" panose="020B0502020202020204" pitchFamily="34" charset="0"/>
                        </a:rPr>
                        <a:t>COMPONENT</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STATUS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OWNER / TEAM</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NOTES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845527">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BUDGET</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UNDER</a:t>
                      </a:r>
                      <a:endParaRPr lang="en-US" sz="1200" b="0" i="0" u="none" strike="noStrike" dirty="0">
                        <a:solidFill>
                          <a:srgbClr val="FFFFFF"/>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845527">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SCHEDULE</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accent6"/>
                          </a:solidFill>
                          <a:effectLst/>
                          <a:latin typeface="Century Gothic" panose="020B0502020202020204" pitchFamily="34" charset="0"/>
                        </a:rPr>
                        <a:t>HEALTHY</a:t>
                      </a:r>
                      <a:endParaRPr lang="en-US" sz="1200" b="0" i="0" u="none" strike="noStrike" dirty="0">
                        <a:solidFill>
                          <a:schemeClr val="accent6"/>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845527">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QUALITY</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accent4">
                              <a:lumMod val="75000"/>
                            </a:schemeClr>
                          </a:solidFill>
                          <a:effectLst/>
                          <a:latin typeface="Century Gothic" panose="020B0502020202020204" pitchFamily="34" charset="0"/>
                        </a:rPr>
                        <a:t>AT RISK</a:t>
                      </a:r>
                      <a:endParaRPr lang="en-US" sz="1200" b="0" i="0" u="none" strike="noStrike" dirty="0">
                        <a:solidFill>
                          <a:schemeClr val="accent4">
                            <a:lumMod val="7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Name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 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845527">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SCOPE</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CE1D02"/>
                          </a:solidFill>
                          <a:effectLst/>
                          <a:latin typeface="Century Gothic" panose="020B0502020202020204" pitchFamily="34" charset="0"/>
                        </a:rPr>
                        <a:t>PROGRESS HALTED</a:t>
                      </a:r>
                      <a:endParaRPr lang="en-US" sz="1200" b="0" i="0" u="none" strike="noStrike" dirty="0">
                        <a:solidFill>
                          <a:srgbClr val="CE1D0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Name</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845527">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RISKS</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845527">
                <a:tc>
                  <a:txBody>
                    <a:bodyPr/>
                    <a:lstStyle/>
                    <a:p>
                      <a:pPr algn="ctr" fontAlgn="ctr"/>
                      <a:r>
                        <a:rPr lang="en-US" sz="1200" u="none" strike="noStrike" dirty="0">
                          <a:solidFill>
                            <a:schemeClr val="accent5">
                              <a:lumMod val="75000"/>
                            </a:schemeClr>
                          </a:solidFill>
                          <a:effectLst/>
                          <a:latin typeface="Century Gothic" panose="020B0502020202020204" pitchFamily="34" charset="0"/>
                        </a:rPr>
                        <a:t>ROADBLOCKS</a:t>
                      </a:r>
                      <a:endParaRPr lang="en-US" sz="1200" b="1" i="0" u="none" strike="noStrike" dirty="0">
                        <a:solidFill>
                          <a:schemeClr val="accent5">
                            <a:lumMod val="75000"/>
                          </a:schemeClr>
                        </a:solidFill>
                        <a:effectLst/>
                        <a:latin typeface="Century Gothic" panose="020B0502020202020204" pitchFamily="34" charset="0"/>
                      </a:endParaRP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540244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PROJECT COMPONENTS</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a:r>
              <a:rPr lang="en-US" sz="1800" dirty="0">
                <a:solidFill>
                  <a:schemeClr val="accent5">
                    <a:lumMod val="75000"/>
                  </a:schemeClr>
                </a:solidFill>
                <a:latin typeface="Century Gothic" panose="020B0502020202020204" pitchFamily="34" charset="0"/>
              </a:rPr>
              <a:t>MONTH</a:t>
            </a:r>
          </a:p>
          <a:p>
            <a:pPr algn="r"/>
            <a:r>
              <a:rPr lang="en-US" sz="1800" dirty="0">
                <a:solidFill>
                  <a:schemeClr val="accent5">
                    <a:lumMod val="75000"/>
                  </a:schemeClr>
                </a:solidFill>
                <a:latin typeface="Century Gothic" panose="020B0502020202020204" pitchFamily="34" charset="0"/>
              </a:rPr>
              <a:t>YEAR</a:t>
            </a:r>
          </a:p>
        </p:txBody>
      </p:sp>
    </p:spTree>
    <p:extLst>
      <p:ext uri="{BB962C8B-B14F-4D97-AF65-F5344CB8AC3E}">
        <p14:creationId xmlns:p14="http://schemas.microsoft.com/office/powerpoint/2010/main" val="211968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213188D7-9096-09C3-7DBD-2D2A783B7F20}"/>
              </a:ext>
            </a:extLst>
          </p:cNvPr>
          <p:cNvPicPr>
            <a:picLocks noChangeAspect="1"/>
          </p:cNvPicPr>
          <p:nvPr/>
        </p:nvPicPr>
        <p:blipFill rotWithShape="1">
          <a:blip r:embed="rId2">
            <a:alphaModFix amt="54000"/>
          </a:blip>
          <a:srcRect t="15642"/>
          <a:stretch/>
        </p:blipFill>
        <p:spPr>
          <a:xfrm rot="10800000">
            <a:off x="0" y="0"/>
            <a:ext cx="12192000" cy="6858000"/>
          </a:xfrm>
          <a:prstGeom prst="rect">
            <a:avLst/>
          </a:prstGeom>
        </p:spPr>
      </p:pic>
      <p:graphicFrame>
        <p:nvGraphicFramePr>
          <p:cNvPr id="6" name="Table 5">
            <a:extLst>
              <a:ext uri="{FF2B5EF4-FFF2-40B4-BE49-F238E27FC236}">
                <a16:creationId xmlns:a16="http://schemas.microsoft.com/office/drawing/2014/main" id="{3F1730E7-B586-1F4C-BD66-72192756CCC4}"/>
              </a:ext>
            </a:extLst>
          </p:cNvPr>
          <p:cNvGraphicFramePr>
            <a:graphicFrameLocks noGrp="1"/>
          </p:cNvGraphicFramePr>
          <p:nvPr>
            <p:extLst>
              <p:ext uri="{D42A27DB-BD31-4B8C-83A1-F6EECF244321}">
                <p14:modId xmlns:p14="http://schemas.microsoft.com/office/powerpoint/2010/main" val="3395817652"/>
              </p:ext>
            </p:extLst>
          </p:nvPr>
        </p:nvGraphicFramePr>
        <p:xfrm>
          <a:off x="451134" y="1081576"/>
          <a:ext cx="11461990" cy="5528024"/>
        </p:xfrm>
        <a:graphic>
          <a:graphicData uri="http://schemas.openxmlformats.org/drawingml/2006/table">
            <a:tbl>
              <a:tblPr>
                <a:tableStyleId>{5C22544A-7EE6-4342-B048-85BDC9FD1C3A}</a:tableStyleId>
              </a:tblPr>
              <a:tblGrid>
                <a:gridCol w="1814032">
                  <a:extLst>
                    <a:ext uri="{9D8B030D-6E8A-4147-A177-3AD203B41FA5}">
                      <a16:colId xmlns:a16="http://schemas.microsoft.com/office/drawing/2014/main" val="4260491130"/>
                    </a:ext>
                  </a:extLst>
                </a:gridCol>
                <a:gridCol w="4823979">
                  <a:extLst>
                    <a:ext uri="{9D8B030D-6E8A-4147-A177-3AD203B41FA5}">
                      <a16:colId xmlns:a16="http://schemas.microsoft.com/office/drawing/2014/main" val="91412843"/>
                    </a:ext>
                  </a:extLst>
                </a:gridCol>
                <a:gridCol w="4823979">
                  <a:extLst>
                    <a:ext uri="{9D8B030D-6E8A-4147-A177-3AD203B41FA5}">
                      <a16:colId xmlns:a16="http://schemas.microsoft.com/office/drawing/2014/main" val="3928883173"/>
                    </a:ext>
                  </a:extLst>
                </a:gridCol>
              </a:tblGrid>
              <a:tr h="454862">
                <a:tc>
                  <a:txBody>
                    <a:bodyPr/>
                    <a:lstStyle/>
                    <a:p>
                      <a:pPr algn="ctr" fontAlgn="ctr"/>
                      <a:r>
                        <a:rPr lang="en-US" sz="1000" b="0" u="none" strike="noStrike" dirty="0">
                          <a:solidFill>
                            <a:schemeClr val="bg1"/>
                          </a:solidFill>
                          <a:effectLst/>
                          <a:latin typeface="Century Gothic" panose="020B0502020202020204" pitchFamily="34" charset="0"/>
                        </a:rPr>
                        <a:t>DATE</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STATUS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n-US" sz="1000" b="0" u="none" strike="noStrike" dirty="0">
                          <a:solidFill>
                            <a:schemeClr val="bg1"/>
                          </a:solidFill>
                          <a:effectLst/>
                          <a:latin typeface="Century Gothic" panose="020B0502020202020204" pitchFamily="34" charset="0"/>
                        </a:rPr>
                        <a:t>DETAILS</a:t>
                      </a:r>
                      <a:endParaRPr lang="en-US" sz="10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179160"/>
                  </a:ext>
                </a:extLst>
              </a:tr>
              <a:tr h="845527">
                <a:tc>
                  <a:txBody>
                    <a:bodyPr/>
                    <a:lstStyle/>
                    <a:p>
                      <a:pPr algn="ctr" fontAlgn="ctr"/>
                      <a:r>
                        <a:rPr lang="en-US" sz="1200" b="0" i="0" u="none" strike="noStrike" dirty="0">
                          <a:solidFill>
                            <a:schemeClr val="tx1"/>
                          </a:solidFill>
                          <a:effectLst/>
                          <a:latin typeface="Century Gothic" panose="020B0502020202020204" pitchFamily="34" charset="0"/>
                        </a:rPr>
                        <a:t>MM/DD/YY</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UNDER</a:t>
                      </a:r>
                      <a:endParaRPr lang="en-US" sz="1200" b="0" i="0" u="none" strike="noStrike" dirty="0">
                        <a:solidFill>
                          <a:srgbClr val="FFFFFF"/>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entury Gothic" panose="020B0502020202020204" pitchFamily="34" charset="0"/>
                        </a:rPr>
                        <a:t>Upcoming work details</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4023219"/>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entury Gothic" panose="020B0502020202020204" pitchFamily="34" charset="0"/>
                        </a:rPr>
                        <a:t>MM/DD/YY</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accent6"/>
                          </a:solidFill>
                          <a:effectLst/>
                          <a:latin typeface="Century Gothic" panose="020B0502020202020204" pitchFamily="34" charset="0"/>
                        </a:rPr>
                        <a:t>HEALTHY</a:t>
                      </a:r>
                      <a:endParaRPr lang="en-US" sz="1200" b="0" i="0" u="none" strike="noStrike" dirty="0">
                        <a:solidFill>
                          <a:schemeClr val="accent6"/>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entury Gothic" panose="020B0502020202020204" pitchFamily="34" charset="0"/>
                        </a:rPr>
                        <a:t>Upcoming work details</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509812"/>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entury Gothic" panose="020B0502020202020204" pitchFamily="34" charset="0"/>
                        </a:rPr>
                        <a:t>MM/DD/YY</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accent4">
                              <a:lumMod val="75000"/>
                            </a:schemeClr>
                          </a:solidFill>
                          <a:effectLst/>
                          <a:latin typeface="Century Gothic" panose="020B0502020202020204" pitchFamily="34" charset="0"/>
                        </a:rPr>
                        <a:t>AT RISK</a:t>
                      </a:r>
                      <a:endParaRPr lang="en-US" sz="1200" b="0" i="0" u="none" strike="noStrike" dirty="0">
                        <a:solidFill>
                          <a:schemeClr val="accent4">
                            <a:lumMod val="7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entury Gothic" panose="020B0502020202020204" pitchFamily="34" charset="0"/>
                        </a:rPr>
                        <a:t>Upcoming work details</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51207"/>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entury Gothic" panose="020B0502020202020204" pitchFamily="34" charset="0"/>
                        </a:rPr>
                        <a:t>MM/DD/YY</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CE1D02"/>
                          </a:solidFill>
                          <a:effectLst/>
                          <a:latin typeface="Century Gothic" panose="020B0502020202020204" pitchFamily="34" charset="0"/>
                        </a:rPr>
                        <a:t>PROGRESS HALTED</a:t>
                      </a:r>
                      <a:endParaRPr lang="en-US" sz="1200" b="0" i="0" u="none" strike="noStrike" dirty="0">
                        <a:solidFill>
                          <a:srgbClr val="CE1D02"/>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entury Gothic" panose="020B0502020202020204" pitchFamily="34" charset="0"/>
                        </a:rPr>
                        <a:t>Upcoming work details</a:t>
                      </a: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509482"/>
                  </a:ext>
                </a:extLst>
              </a:tr>
              <a:tr h="845527">
                <a:tc>
                  <a:txBody>
                    <a:bodyPr/>
                    <a:lstStyle/>
                    <a:p>
                      <a:pPr algn="ctr" fontAlgn="ctr"/>
                      <a:r>
                        <a:rPr lang="en-US" sz="1200" b="0" i="0" u="none" strike="noStrike" dirty="0">
                          <a:solidFill>
                            <a:schemeClr val="tx1"/>
                          </a:solidFill>
                          <a:effectLst/>
                          <a:latin typeface="Century Gothic" panose="020B0502020202020204" pitchFamily="34" charset="0"/>
                        </a:rPr>
                        <a:t>MM/DD/YY</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5618829"/>
                  </a:ext>
                </a:extLst>
              </a:tr>
              <a:tr h="84552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entury Gothic" panose="020B0502020202020204" pitchFamily="34" charset="0"/>
                        </a:rPr>
                        <a:t>MM/DD/YY</a:t>
                      </a:r>
                    </a:p>
                  </a:txBody>
                  <a:tcPr marL="6119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122381"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6464900"/>
                  </a:ext>
                </a:extLst>
              </a:tr>
            </a:tbl>
          </a:graphicData>
        </a:graphic>
      </p:graphicFrame>
      <p:sp>
        <p:nvSpPr>
          <p:cNvPr id="2" name="TextBox 1">
            <a:extLst>
              <a:ext uri="{FF2B5EF4-FFF2-40B4-BE49-F238E27FC236}">
                <a16:creationId xmlns:a16="http://schemas.microsoft.com/office/drawing/2014/main" id="{0393E66C-59EC-815F-C71C-F933935F5F70}"/>
              </a:ext>
            </a:extLst>
          </p:cNvPr>
          <p:cNvSpPr txBox="1"/>
          <p:nvPr/>
        </p:nvSpPr>
        <p:spPr>
          <a:xfrm>
            <a:off x="367748" y="248400"/>
            <a:ext cx="433003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UPCOMING WORK</a:t>
            </a:r>
          </a:p>
        </p:txBody>
      </p:sp>
      <p:sp>
        <p:nvSpPr>
          <p:cNvPr id="3" name="TextBox 2">
            <a:extLst>
              <a:ext uri="{FF2B5EF4-FFF2-40B4-BE49-F238E27FC236}">
                <a16:creationId xmlns:a16="http://schemas.microsoft.com/office/drawing/2014/main" id="{97576BC2-C8C7-41FF-E31C-27CECA28EB44}"/>
              </a:ext>
            </a:extLst>
          </p:cNvPr>
          <p:cNvSpPr txBox="1"/>
          <p:nvPr/>
        </p:nvSpPr>
        <p:spPr>
          <a:xfrm>
            <a:off x="5818696" y="248400"/>
            <a:ext cx="6094428" cy="646331"/>
          </a:xfrm>
          <a:prstGeom prst="rect">
            <a:avLst/>
          </a:prstGeom>
          <a:noFill/>
        </p:spPr>
        <p:txBody>
          <a:bodyPr wrap="square">
            <a:spAutoFit/>
          </a:bodyPr>
          <a:lstStyle/>
          <a:p>
            <a:pPr algn="r"/>
            <a:r>
              <a:rPr lang="en-US" sz="1800" dirty="0">
                <a:solidFill>
                  <a:schemeClr val="accent5">
                    <a:lumMod val="75000"/>
                  </a:schemeClr>
                </a:solidFill>
                <a:latin typeface="Century Gothic" panose="020B0502020202020204" pitchFamily="34" charset="0"/>
              </a:rPr>
              <a:t>MONTH</a:t>
            </a:r>
          </a:p>
          <a:p>
            <a:pPr algn="r"/>
            <a:r>
              <a:rPr lang="en-US" sz="1800" dirty="0">
                <a:solidFill>
                  <a:schemeClr val="accent5">
                    <a:lumMod val="75000"/>
                  </a:schemeClr>
                </a:solidFill>
                <a:latin typeface="Century Gothic" panose="020B0502020202020204" pitchFamily="34" charset="0"/>
              </a:rPr>
              <a:t>YEAR</a:t>
            </a:r>
          </a:p>
        </p:txBody>
      </p:sp>
    </p:spTree>
    <p:extLst>
      <p:ext uri="{BB962C8B-B14F-4D97-AF65-F5344CB8AC3E}">
        <p14:creationId xmlns:p14="http://schemas.microsoft.com/office/powerpoint/2010/main" val="64479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diamond pattern background">
            <a:extLst>
              <a:ext uri="{FF2B5EF4-FFF2-40B4-BE49-F238E27FC236}">
                <a16:creationId xmlns:a16="http://schemas.microsoft.com/office/drawing/2014/main" id="{FAD9389A-7917-8F3B-1137-DE6AAD1B719C}"/>
              </a:ext>
            </a:extLst>
          </p:cNvPr>
          <p:cNvPicPr>
            <a:picLocks noChangeAspect="1"/>
          </p:cNvPicPr>
          <p:nvPr/>
        </p:nvPicPr>
        <p:blipFill rotWithShape="1">
          <a:blip r:embed="rId3">
            <a:alphaModFix amt="54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4049109769"/>
              </p:ext>
            </p:extLst>
          </p:nvPr>
        </p:nvGraphicFramePr>
        <p:xfrm>
          <a:off x="473710" y="944979"/>
          <a:ext cx="11139170" cy="5446300"/>
        </p:xfrm>
        <a:graphic>
          <a:graphicData uri="http://schemas.openxmlformats.org/drawingml/2006/table">
            <a:tbl>
              <a:tblPr>
                <a:effectLst/>
                <a:tableStyleId>{5C22544A-7EE6-4342-B048-85BDC9FD1C3A}</a:tableStyleId>
              </a:tblPr>
              <a:tblGrid>
                <a:gridCol w="2289810">
                  <a:extLst>
                    <a:ext uri="{9D8B030D-6E8A-4147-A177-3AD203B41FA5}">
                      <a16:colId xmlns:a16="http://schemas.microsoft.com/office/drawing/2014/main" val="155532388"/>
                    </a:ext>
                  </a:extLst>
                </a:gridCol>
                <a:gridCol w="8849360">
                  <a:extLst>
                    <a:ext uri="{9D8B030D-6E8A-4147-A177-3AD203B41FA5}">
                      <a16:colId xmlns:a16="http://schemas.microsoft.com/office/drawing/2014/main" val="4205413144"/>
                    </a:ext>
                  </a:extLst>
                </a:gridCol>
              </a:tblGrid>
              <a:tr h="544630">
                <a:tc>
                  <a:txBody>
                    <a:bodyPr/>
                    <a:lstStyle/>
                    <a:p>
                      <a:pPr algn="l" fontAlgn="ctr"/>
                      <a:r>
                        <a:rPr lang="en-US" sz="1000" b="0" i="0" u="none" strike="noStrike" dirty="0">
                          <a:solidFill>
                            <a:schemeClr val="tx1"/>
                          </a:solidFill>
                          <a:effectLst/>
                          <a:latin typeface="Century Gothic" panose="020B0502020202020204" pitchFamily="34" charset="0"/>
                        </a:rPr>
                        <a:t>NAME OF TEAM MEMBER</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000" b="0" u="none" strike="noStrike" dirty="0">
                          <a:effectLst/>
                          <a:latin typeface="Century Gothic" panose="020B0502020202020204" pitchFamily="34" charset="0"/>
                        </a:rPr>
                        <a:t>NOTES/COMMENTS</a:t>
                      </a:r>
                      <a:endParaRPr lang="en-US" sz="1000" b="0" i="0" u="none" strike="noStrike" dirty="0">
                        <a:solidFill>
                          <a:srgbClr val="FFFFFF"/>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46645468"/>
                  </a:ext>
                </a:extLst>
              </a:tr>
              <a:tr h="544630">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39416"/>
                  </a:ext>
                </a:extLst>
              </a:tr>
              <a:tr h="544630">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3995216"/>
                  </a:ext>
                </a:extLst>
              </a:tr>
              <a:tr h="544630">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Notes and comments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9741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7193600"/>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44457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8373141"/>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111382"/>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7728724"/>
                  </a:ext>
                </a:extLst>
              </a:tr>
              <a:tr h="544630">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0123409"/>
                  </a:ext>
                </a:extLst>
              </a:tr>
            </a:tbl>
          </a:graphicData>
        </a:graphic>
      </p:graphicFrame>
      <p:sp>
        <p:nvSpPr>
          <p:cNvPr id="3" name="TextBox 2">
            <a:extLst>
              <a:ext uri="{FF2B5EF4-FFF2-40B4-BE49-F238E27FC236}">
                <a16:creationId xmlns:a16="http://schemas.microsoft.com/office/drawing/2014/main" id="{270A9623-7F8A-4726-366D-6D29AB53CC22}"/>
              </a:ext>
            </a:extLst>
          </p:cNvPr>
          <p:cNvSpPr txBox="1"/>
          <p:nvPr/>
        </p:nvSpPr>
        <p:spPr>
          <a:xfrm>
            <a:off x="367748" y="248400"/>
            <a:ext cx="298671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COMMENTS</a:t>
            </a:r>
          </a:p>
        </p:txBody>
      </p:sp>
    </p:spTree>
    <p:extLst>
      <p:ext uri="{BB962C8B-B14F-4D97-AF65-F5344CB8AC3E}">
        <p14:creationId xmlns:p14="http://schemas.microsoft.com/office/powerpoint/2010/main" val="82252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C143FC-2339-41CB-9091-836DF2FADB0B}" vid="{F5693860-8DD3-4836-AD37-19754CFA4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IC-CEO-Project-Update-Template_PowerPoint - sr edits</Template>
  <TotalTime>41</TotalTime>
  <Words>400</Words>
  <Application>Microsoft Macintosh PowerPoint</Application>
  <PresentationFormat>Widescreen</PresentationFormat>
  <Paragraphs>129</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Microsoft User</cp:lastModifiedBy>
  <cp:revision>3</cp:revision>
  <dcterms:created xsi:type="dcterms:W3CDTF">2021-06-14T19:29:14Z</dcterms:created>
  <dcterms:modified xsi:type="dcterms:W3CDTF">2023-09-26T19:27:30Z</dcterms:modified>
</cp:coreProperties>
</file>