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E1325A-123C-4C05-B64F-340AAA1DCCE6}" v="1" dt="2024-02-24T03:02:01.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0E1325A-123C-4C05-B64F-340AAA1DCCE6}"/>
    <pc:docChg chg="custSel modSld">
      <pc:chgData name="Bess Dunlevy" userId="dd4b9a8537dbe9d0" providerId="LiveId" clId="{F0E1325A-123C-4C05-B64F-340AAA1DCCE6}" dt="2024-02-24T03:02:29.187" v="8" actId="1076"/>
      <pc:docMkLst>
        <pc:docMk/>
      </pc:docMkLst>
      <pc:sldChg chg="addSp modSp mod">
        <pc:chgData name="Bess Dunlevy" userId="dd4b9a8537dbe9d0" providerId="LiveId" clId="{F0E1325A-123C-4C05-B64F-340AAA1DCCE6}" dt="2024-02-24T03:02:29.187" v="8" actId="1076"/>
        <pc:sldMkLst>
          <pc:docMk/>
          <pc:sldMk cId="1508588292" sldId="342"/>
        </pc:sldMkLst>
        <pc:picChg chg="add mod">
          <ac:chgData name="Bess Dunlevy" userId="dd4b9a8537dbe9d0" providerId="LiveId" clId="{F0E1325A-123C-4C05-B64F-340AAA1DCCE6}" dt="2024-02-24T03:02:29.187" v="8" actId="1076"/>
          <ac:picMkLst>
            <pc:docMk/>
            <pc:sldMk cId="1508588292" sldId="342"/>
            <ac:picMk id="3" creationId="{B6374C32-15B0-1F25-629E-878CE1C0408F}"/>
          </ac:picMkLst>
        </pc:picChg>
      </pc:sldChg>
      <pc:sldChg chg="delSp mod">
        <pc:chgData name="Bess Dunlevy" userId="dd4b9a8537dbe9d0" providerId="LiveId" clId="{F0E1325A-123C-4C05-B64F-340AAA1DCCE6}" dt="2024-02-24T03:01:32.340" v="0" actId="478"/>
        <pc:sldMkLst>
          <pc:docMk/>
          <pc:sldMk cId="1179924037" sldId="353"/>
        </pc:sldMkLst>
        <pc:picChg chg="del">
          <ac:chgData name="Bess Dunlevy" userId="dd4b9a8537dbe9d0" providerId="LiveId" clId="{F0E1325A-123C-4C05-B64F-340AAA1DCCE6}" dt="2024-02-24T03:01:32.340" v="0" actId="478"/>
          <ac:picMkLst>
            <pc:docMk/>
            <pc:sldMk cId="1179924037" sldId="353"/>
            <ac:picMk id="26" creationId="{A443932E-E213-D7C4-9284-52D59B88CA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76&amp;utm_source=template-powerpoint&amp;utm_medium=content&amp;utm_campaign=Product+Problem+Statement+Slide-powerpoint-11976&amp;lpa=Product+Problem+Statement+Slide+powerpoint+11976"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9044411" y="329156"/>
            <a:ext cx="2948741" cy="409213"/>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65439"/>
            <a:ext cx="7561405" cy="492443"/>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PRODUCT PROBLEM STATEMENT SLIDE TEMPLATE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5361455"/>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3" name="Picture 2" descr="A screenshot of a computer&#10;&#10;Description automatically generated">
            <a:extLst>
              <a:ext uri="{FF2B5EF4-FFF2-40B4-BE49-F238E27FC236}">
                <a16:creationId xmlns:a16="http://schemas.microsoft.com/office/drawing/2014/main" id="{B6374C32-15B0-1F25-629E-878CE1C0408F}"/>
              </a:ext>
            </a:extLst>
          </p:cNvPr>
          <p:cNvPicPr>
            <a:picLocks noChangeAspect="1"/>
          </p:cNvPicPr>
          <p:nvPr/>
        </p:nvPicPr>
        <p:blipFill>
          <a:blip r:embed="rId5"/>
          <a:stretch>
            <a:fillRect/>
          </a:stretch>
        </p:blipFill>
        <p:spPr>
          <a:xfrm>
            <a:off x="6628440" y="2104490"/>
            <a:ext cx="5364712" cy="299152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23220"/>
          </a:xfrm>
          <a:prstGeom prst="rect">
            <a:avLst/>
          </a:prstGeom>
          <a:noFill/>
        </p:spPr>
        <p:txBody>
          <a:bodyPr wrap="square" rtlCol="0">
            <a:spAutoFit/>
          </a:bodyPr>
          <a:lstStyle/>
          <a:p>
            <a:r>
              <a:rPr lang="en-US" sz="2800" dirty="0">
                <a:solidFill>
                  <a:schemeClr val="accent5">
                    <a:lumMod val="75000"/>
                  </a:schemeClr>
                </a:solidFill>
                <a:latin typeface="Century Gothic" panose="020B0502020202020204" pitchFamily="34" charset="0"/>
              </a:rPr>
              <a:t>PRODUCT PROBLEM STATEMENT</a:t>
            </a:r>
          </a:p>
        </p:txBody>
      </p:sp>
      <p:graphicFrame>
        <p:nvGraphicFramePr>
          <p:cNvPr id="6" name="Table 5">
            <a:extLst>
              <a:ext uri="{FF2B5EF4-FFF2-40B4-BE49-F238E27FC236}">
                <a16:creationId xmlns:a16="http://schemas.microsoft.com/office/drawing/2014/main" id="{A25A9A92-1AD7-FA76-12BD-529A6360D6F1}"/>
              </a:ext>
            </a:extLst>
          </p:cNvPr>
          <p:cNvGraphicFramePr>
            <a:graphicFrameLocks noGrp="1"/>
          </p:cNvGraphicFramePr>
          <p:nvPr>
            <p:extLst>
              <p:ext uri="{D42A27DB-BD31-4B8C-83A1-F6EECF244321}">
                <p14:modId xmlns:p14="http://schemas.microsoft.com/office/powerpoint/2010/main" val="2118984588"/>
              </p:ext>
            </p:extLst>
          </p:nvPr>
        </p:nvGraphicFramePr>
        <p:xfrm>
          <a:off x="112666" y="733161"/>
          <a:ext cx="11915936" cy="147123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59279">
                  <a:extLst>
                    <a:ext uri="{9D8B030D-6E8A-4147-A177-3AD203B41FA5}">
                      <a16:colId xmlns:a16="http://schemas.microsoft.com/office/drawing/2014/main" val="2557091782"/>
                    </a:ext>
                  </a:extLst>
                </a:gridCol>
                <a:gridCol w="8556657">
                  <a:extLst>
                    <a:ext uri="{9D8B030D-6E8A-4147-A177-3AD203B41FA5}">
                      <a16:colId xmlns:a16="http://schemas.microsoft.com/office/drawing/2014/main" val="4236186279"/>
                    </a:ext>
                  </a:extLst>
                </a:gridCol>
              </a:tblGrid>
              <a:tr h="1471230">
                <a:tc>
                  <a:txBody>
                    <a:bodyPr/>
                    <a:lstStyle/>
                    <a:p>
                      <a:pPr algn="r"/>
                      <a:r>
                        <a:rPr lang="en-US" sz="2200" b="0" dirty="0">
                          <a:solidFill>
                            <a:schemeClr val="tx1">
                              <a:lumMod val="65000"/>
                              <a:lumOff val="35000"/>
                            </a:schemeClr>
                          </a:solidFill>
                          <a:latin typeface="Century Gothic" panose="020B0502020202020204" pitchFamily="34" charset="0"/>
                        </a:rPr>
                        <a:t>PROBLEM STATEMENT</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Describe the problem statement.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4532807"/>
                  </a:ext>
                </a:extLst>
              </a:tr>
            </a:tbl>
          </a:graphicData>
        </a:graphic>
      </p:graphicFrame>
      <p:graphicFrame>
        <p:nvGraphicFramePr>
          <p:cNvPr id="11" name="Table 10">
            <a:extLst>
              <a:ext uri="{FF2B5EF4-FFF2-40B4-BE49-F238E27FC236}">
                <a16:creationId xmlns:a16="http://schemas.microsoft.com/office/drawing/2014/main" id="{691D65FD-CAAD-9991-5517-94574DF5599A}"/>
              </a:ext>
            </a:extLst>
          </p:cNvPr>
          <p:cNvGraphicFramePr>
            <a:graphicFrameLocks noGrp="1"/>
          </p:cNvGraphicFramePr>
          <p:nvPr>
            <p:extLst>
              <p:ext uri="{D42A27DB-BD31-4B8C-83A1-F6EECF244321}">
                <p14:modId xmlns:p14="http://schemas.microsoft.com/office/powerpoint/2010/main" val="1383431466"/>
              </p:ext>
            </p:extLst>
          </p:nvPr>
        </p:nvGraphicFramePr>
        <p:xfrm>
          <a:off x="112666" y="2410184"/>
          <a:ext cx="11915936" cy="425456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56398">
                  <a:extLst>
                    <a:ext uri="{9D8B030D-6E8A-4147-A177-3AD203B41FA5}">
                      <a16:colId xmlns:a16="http://schemas.microsoft.com/office/drawing/2014/main" val="2557091782"/>
                    </a:ext>
                  </a:extLst>
                </a:gridCol>
                <a:gridCol w="8559538">
                  <a:extLst>
                    <a:ext uri="{9D8B030D-6E8A-4147-A177-3AD203B41FA5}">
                      <a16:colId xmlns:a16="http://schemas.microsoft.com/office/drawing/2014/main" val="4236186279"/>
                    </a:ext>
                  </a:extLst>
                </a:gridCol>
              </a:tblGrid>
              <a:tr h="850913">
                <a:tc>
                  <a:txBody>
                    <a:bodyPr/>
                    <a:lstStyle/>
                    <a:p>
                      <a:pPr algn="r"/>
                      <a:r>
                        <a:rPr lang="en-US" sz="1600" b="0" dirty="0">
                          <a:solidFill>
                            <a:schemeClr val="tx1">
                              <a:lumMod val="65000"/>
                              <a:lumOff val="35000"/>
                            </a:schemeClr>
                          </a:solidFill>
                          <a:latin typeface="Century Gothic" panose="020B0502020202020204" pitchFamily="34" charset="0"/>
                        </a:rPr>
                        <a:t>What is the value for customers?</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4532807"/>
                  </a:ext>
                </a:extLst>
              </a:tr>
              <a:tr h="850913">
                <a:tc>
                  <a:txBody>
                    <a:bodyPr/>
                    <a:lstStyle/>
                    <a:p>
                      <a:pPr algn="r"/>
                      <a:r>
                        <a:rPr lang="en-US" sz="1600" b="0" dirty="0">
                          <a:solidFill>
                            <a:schemeClr val="tx1">
                              <a:lumMod val="65000"/>
                              <a:lumOff val="35000"/>
                            </a:schemeClr>
                          </a:solidFill>
                          <a:latin typeface="Century Gothic" panose="020B0502020202020204" pitchFamily="34" charset="0"/>
                        </a:rPr>
                        <a:t>What is the business value?</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9820381"/>
                  </a:ext>
                </a:extLst>
              </a:tr>
              <a:tr h="850913">
                <a:tc>
                  <a:txBody>
                    <a:bodyPr/>
                    <a:lstStyle/>
                    <a:p>
                      <a:pPr algn="r"/>
                      <a:r>
                        <a:rPr lang="en-US" sz="1600" b="0" dirty="0">
                          <a:solidFill>
                            <a:schemeClr val="tx1">
                              <a:lumMod val="65000"/>
                              <a:lumOff val="35000"/>
                            </a:schemeClr>
                          </a:solidFill>
                          <a:latin typeface="Century Gothic" panose="020B0502020202020204" pitchFamily="34" charset="0"/>
                        </a:rPr>
                        <a:t>What work is involved?</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0943842"/>
                  </a:ext>
                </a:extLst>
              </a:tr>
              <a:tr h="850913">
                <a:tc>
                  <a:txBody>
                    <a:bodyPr/>
                    <a:lstStyle/>
                    <a:p>
                      <a:pPr algn="r"/>
                      <a:r>
                        <a:rPr lang="en-US" sz="1600" b="0" dirty="0">
                          <a:solidFill>
                            <a:schemeClr val="tx1">
                              <a:lumMod val="65000"/>
                              <a:lumOff val="35000"/>
                            </a:schemeClr>
                          </a:solidFill>
                          <a:latin typeface="Century Gothic" panose="020B0502020202020204" pitchFamily="34" charset="0"/>
                        </a:rPr>
                        <a:t>What are the success criteria?</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3878663"/>
                  </a:ext>
                </a:extLst>
              </a:tr>
              <a:tr h="850913">
                <a:tc>
                  <a:txBody>
                    <a:bodyPr/>
                    <a:lstStyle/>
                    <a:p>
                      <a:pPr algn="r"/>
                      <a:r>
                        <a:rPr lang="en-US" sz="1600" b="0" dirty="0">
                          <a:solidFill>
                            <a:schemeClr val="tx1">
                              <a:lumMod val="65000"/>
                              <a:lumOff val="35000"/>
                            </a:schemeClr>
                          </a:solidFill>
                          <a:latin typeface="Century Gothic" panose="020B0502020202020204" pitchFamily="34" charset="0"/>
                        </a:rPr>
                        <a:t>List any supporting documentation</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5339988"/>
                  </a:ext>
                </a:extLst>
              </a:tr>
            </a:tbl>
          </a:graphicData>
        </a:graphic>
      </p:graphicFrame>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170</TotalTime>
  <Words>157</Words>
  <Application>Microsoft Macintosh PowerPoint</Application>
  <PresentationFormat>Widescreen</PresentationFormat>
  <Paragraphs>24</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20</cp:revision>
  <dcterms:created xsi:type="dcterms:W3CDTF">2022-05-22T18:55:25Z</dcterms:created>
  <dcterms:modified xsi:type="dcterms:W3CDTF">2024-02-27T18:00:49Z</dcterms:modified>
</cp:coreProperties>
</file>