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6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9B1"/>
    <a:srgbClr val="315699"/>
    <a:srgbClr val="4B80E9"/>
    <a:srgbClr val="426FC9"/>
    <a:srgbClr val="3E65B7"/>
    <a:srgbClr val="278E9C"/>
    <a:srgbClr val="0DBCC4"/>
    <a:srgbClr val="0DA9AE"/>
    <a:srgbClr val="138086"/>
    <a:srgbClr val="247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3" autoAdjust="0"/>
    <p:restoredTop sz="96058"/>
  </p:normalViewPr>
  <p:slideViewPr>
    <p:cSldViewPr snapToGrid="0" snapToObjects="1">
      <p:cViewPr varScale="1">
        <p:scale>
          <a:sx n="128" d="100"/>
          <a:sy n="128" d="100"/>
        </p:scale>
        <p:origin x="48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55499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2/15/24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962&amp;utm_source=template-powerpoint&amp;utm_medium=content&amp;utm_campaign=Pros+and+Cons+Seesaw+Slide-powerpoint-11962&amp;lpa=Pros+and+Cons+Seesaw+Slide+powerpoint+1196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8000">
              <a:schemeClr val="accent1">
                <a:lumMod val="5000"/>
                <a:lumOff val="95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pic>
        <p:nvPicPr>
          <p:cNvPr id="5" name="Picture 4" descr="A light bulb and coin on a seesaw&#10;&#10;Description automatically generated">
            <a:extLst>
              <a:ext uri="{FF2B5EF4-FFF2-40B4-BE49-F238E27FC236}">
                <a16:creationId xmlns:a16="http://schemas.microsoft.com/office/drawing/2014/main" id="{67DF0833-4244-263F-37A4-ECD9D0979E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04971"/>
            <a:ext cx="12192000" cy="364603"/>
          </a:xfrm>
          <a:prstGeom prst="rect">
            <a:avLst/>
          </a:prstGeom>
        </p:spPr>
      </p:pic>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4615" y="272203"/>
            <a:ext cx="4020774" cy="557985"/>
          </a:xfrm>
          <a:prstGeom prst="rect">
            <a:avLst/>
          </a:prstGeom>
        </p:spPr>
      </p:pic>
      <p:sp>
        <p:nvSpPr>
          <p:cNvPr id="3" name="Graphic 10" descr="Badge Cross with solid fill">
            <a:extLst>
              <a:ext uri="{FF2B5EF4-FFF2-40B4-BE49-F238E27FC236}">
                <a16:creationId xmlns:a16="http://schemas.microsoft.com/office/drawing/2014/main" id="{0B5B2BCC-1518-4CA9-5B08-4D4B86835C74}"/>
              </a:ext>
            </a:extLst>
          </p:cNvPr>
          <p:cNvSpPr/>
          <p:nvPr/>
        </p:nvSpPr>
        <p:spPr>
          <a:xfrm>
            <a:off x="10731500" y="5350890"/>
            <a:ext cx="996674" cy="996733"/>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 name="connsiteX0" fmla="*/ 362055 w 723519"/>
              <a:gd name="connsiteY0" fmla="*/ 0 h 723519"/>
              <a:gd name="connsiteX1" fmla="*/ 0 w 723519"/>
              <a:gd name="connsiteY1" fmla="*/ 361750 h 723519"/>
              <a:gd name="connsiteX2" fmla="*/ 361750 w 723519"/>
              <a:gd name="connsiteY2" fmla="*/ 723519 h 723519"/>
              <a:gd name="connsiteX3" fmla="*/ 723519 w 723519"/>
              <a:gd name="connsiteY3" fmla="*/ 361769 h 723519"/>
              <a:gd name="connsiteX4" fmla="*/ 723519 w 723519"/>
              <a:gd name="connsiteY4" fmla="*/ 361731 h 723519"/>
              <a:gd name="connsiteX5" fmla="*/ 362055 w 723519"/>
              <a:gd name="connsiteY5" fmla="*/ 0 h 723519"/>
              <a:gd name="connsiteX6" fmla="*/ 523408 w 723519"/>
              <a:gd name="connsiteY6" fmla="*/ 477860 h 723519"/>
              <a:gd name="connsiteX7" fmla="*/ 477869 w 723519"/>
              <a:gd name="connsiteY7" fmla="*/ 523399 h 723519"/>
              <a:gd name="connsiteX8" fmla="*/ 361769 w 723519"/>
              <a:gd name="connsiteY8" fmla="*/ 407280 h 723519"/>
              <a:gd name="connsiteX9" fmla="*/ 245707 w 723519"/>
              <a:gd name="connsiteY9" fmla="*/ 523380 h 723519"/>
              <a:gd name="connsiteX10" fmla="*/ 200168 w 723519"/>
              <a:gd name="connsiteY10" fmla="*/ 477841 h 723519"/>
              <a:gd name="connsiteX11" fmla="*/ 316192 w 723519"/>
              <a:gd name="connsiteY11" fmla="*/ 361731 h 723519"/>
              <a:gd name="connsiteX12" fmla="*/ 200120 w 723519"/>
              <a:gd name="connsiteY12" fmla="*/ 245631 h 723519"/>
              <a:gd name="connsiteX13" fmla="*/ 245707 w 723519"/>
              <a:gd name="connsiteY13" fmla="*/ 200092 h 723519"/>
              <a:gd name="connsiteX14" fmla="*/ 361769 w 723519"/>
              <a:gd name="connsiteY14" fmla="*/ 316230 h 723519"/>
              <a:gd name="connsiteX15" fmla="*/ 477869 w 723519"/>
              <a:gd name="connsiteY15" fmla="*/ 200092 h 723519"/>
              <a:gd name="connsiteX16" fmla="*/ 523408 w 723519"/>
              <a:gd name="connsiteY16" fmla="*/ 245631 h 723519"/>
              <a:gd name="connsiteX17" fmla="*/ 407308 w 723519"/>
              <a:gd name="connsiteY17" fmla="*/ 361731 h 723519"/>
              <a:gd name="connsiteX18" fmla="*/ 523408 w 723519"/>
              <a:gd name="connsiteY18" fmla="*/ 477860 h 723519"/>
              <a:gd name="connsiteX0" fmla="*/ 733575 w 733575"/>
              <a:gd name="connsiteY0" fmla="*/ 161639 h 523427"/>
              <a:gd name="connsiteX1" fmla="*/ 10056 w 733575"/>
              <a:gd name="connsiteY1" fmla="*/ 161658 h 523427"/>
              <a:gd name="connsiteX2" fmla="*/ 371806 w 733575"/>
              <a:gd name="connsiteY2" fmla="*/ 523427 h 523427"/>
              <a:gd name="connsiteX3" fmla="*/ 733575 w 733575"/>
              <a:gd name="connsiteY3" fmla="*/ 161677 h 523427"/>
              <a:gd name="connsiteX4" fmla="*/ 733575 w 733575"/>
              <a:gd name="connsiteY4" fmla="*/ 161639 h 523427"/>
              <a:gd name="connsiteX5" fmla="*/ 533464 w 733575"/>
              <a:gd name="connsiteY5" fmla="*/ 277768 h 523427"/>
              <a:gd name="connsiteX6" fmla="*/ 487925 w 733575"/>
              <a:gd name="connsiteY6" fmla="*/ 323307 h 523427"/>
              <a:gd name="connsiteX7" fmla="*/ 371825 w 733575"/>
              <a:gd name="connsiteY7" fmla="*/ 207188 h 523427"/>
              <a:gd name="connsiteX8" fmla="*/ 255763 w 733575"/>
              <a:gd name="connsiteY8" fmla="*/ 323288 h 523427"/>
              <a:gd name="connsiteX9" fmla="*/ 210224 w 733575"/>
              <a:gd name="connsiteY9" fmla="*/ 277749 h 523427"/>
              <a:gd name="connsiteX10" fmla="*/ 326248 w 733575"/>
              <a:gd name="connsiteY10" fmla="*/ 161639 h 523427"/>
              <a:gd name="connsiteX11" fmla="*/ 210176 w 733575"/>
              <a:gd name="connsiteY11" fmla="*/ 45539 h 523427"/>
              <a:gd name="connsiteX12" fmla="*/ 255763 w 733575"/>
              <a:gd name="connsiteY12" fmla="*/ 0 h 523427"/>
              <a:gd name="connsiteX13" fmla="*/ 371825 w 733575"/>
              <a:gd name="connsiteY13" fmla="*/ 116138 h 523427"/>
              <a:gd name="connsiteX14" fmla="*/ 487925 w 733575"/>
              <a:gd name="connsiteY14" fmla="*/ 0 h 523427"/>
              <a:gd name="connsiteX15" fmla="*/ 533464 w 733575"/>
              <a:gd name="connsiteY15" fmla="*/ 45539 h 523427"/>
              <a:gd name="connsiteX16" fmla="*/ 417364 w 733575"/>
              <a:gd name="connsiteY16" fmla="*/ 161639 h 523427"/>
              <a:gd name="connsiteX17" fmla="*/ 533464 w 733575"/>
              <a:gd name="connsiteY17" fmla="*/ 277768 h 523427"/>
              <a:gd name="connsiteX0" fmla="*/ 733575 w 733575"/>
              <a:gd name="connsiteY0" fmla="*/ 161677 h 523427"/>
              <a:gd name="connsiteX1" fmla="*/ 10056 w 733575"/>
              <a:gd name="connsiteY1" fmla="*/ 161658 h 523427"/>
              <a:gd name="connsiteX2" fmla="*/ 371806 w 733575"/>
              <a:gd name="connsiteY2" fmla="*/ 523427 h 523427"/>
              <a:gd name="connsiteX3" fmla="*/ 733575 w 733575"/>
              <a:gd name="connsiteY3" fmla="*/ 161677 h 523427"/>
              <a:gd name="connsiteX4" fmla="*/ 533464 w 733575"/>
              <a:gd name="connsiteY4" fmla="*/ 277768 h 523427"/>
              <a:gd name="connsiteX5" fmla="*/ 487925 w 733575"/>
              <a:gd name="connsiteY5" fmla="*/ 323307 h 523427"/>
              <a:gd name="connsiteX6" fmla="*/ 371825 w 733575"/>
              <a:gd name="connsiteY6" fmla="*/ 207188 h 523427"/>
              <a:gd name="connsiteX7" fmla="*/ 255763 w 733575"/>
              <a:gd name="connsiteY7" fmla="*/ 323288 h 523427"/>
              <a:gd name="connsiteX8" fmla="*/ 210224 w 733575"/>
              <a:gd name="connsiteY8" fmla="*/ 277749 h 523427"/>
              <a:gd name="connsiteX9" fmla="*/ 326248 w 733575"/>
              <a:gd name="connsiteY9" fmla="*/ 161639 h 523427"/>
              <a:gd name="connsiteX10" fmla="*/ 210176 w 733575"/>
              <a:gd name="connsiteY10" fmla="*/ 45539 h 523427"/>
              <a:gd name="connsiteX11" fmla="*/ 255763 w 733575"/>
              <a:gd name="connsiteY11" fmla="*/ 0 h 523427"/>
              <a:gd name="connsiteX12" fmla="*/ 371825 w 733575"/>
              <a:gd name="connsiteY12" fmla="*/ 116138 h 523427"/>
              <a:gd name="connsiteX13" fmla="*/ 487925 w 733575"/>
              <a:gd name="connsiteY13" fmla="*/ 0 h 523427"/>
              <a:gd name="connsiteX14" fmla="*/ 533464 w 733575"/>
              <a:gd name="connsiteY14" fmla="*/ 45539 h 523427"/>
              <a:gd name="connsiteX15" fmla="*/ 417364 w 733575"/>
              <a:gd name="connsiteY15" fmla="*/ 161639 h 523427"/>
              <a:gd name="connsiteX16" fmla="*/ 533464 w 733575"/>
              <a:gd name="connsiteY16" fmla="*/ 277768 h 523427"/>
              <a:gd name="connsiteX0" fmla="*/ 361750 w 523408"/>
              <a:gd name="connsiteY0" fmla="*/ 523427 h 523427"/>
              <a:gd name="connsiteX1" fmla="*/ 0 w 523408"/>
              <a:gd name="connsiteY1" fmla="*/ 161658 h 523427"/>
              <a:gd name="connsiteX2" fmla="*/ 361750 w 523408"/>
              <a:gd name="connsiteY2" fmla="*/ 523427 h 523427"/>
              <a:gd name="connsiteX3" fmla="*/ 523408 w 523408"/>
              <a:gd name="connsiteY3" fmla="*/ 277768 h 523427"/>
              <a:gd name="connsiteX4" fmla="*/ 477869 w 523408"/>
              <a:gd name="connsiteY4" fmla="*/ 323307 h 523427"/>
              <a:gd name="connsiteX5" fmla="*/ 361769 w 523408"/>
              <a:gd name="connsiteY5" fmla="*/ 207188 h 523427"/>
              <a:gd name="connsiteX6" fmla="*/ 245707 w 523408"/>
              <a:gd name="connsiteY6" fmla="*/ 323288 h 523427"/>
              <a:gd name="connsiteX7" fmla="*/ 200168 w 523408"/>
              <a:gd name="connsiteY7" fmla="*/ 277749 h 523427"/>
              <a:gd name="connsiteX8" fmla="*/ 316192 w 523408"/>
              <a:gd name="connsiteY8" fmla="*/ 161639 h 523427"/>
              <a:gd name="connsiteX9" fmla="*/ 200120 w 523408"/>
              <a:gd name="connsiteY9" fmla="*/ 45539 h 523427"/>
              <a:gd name="connsiteX10" fmla="*/ 245707 w 523408"/>
              <a:gd name="connsiteY10" fmla="*/ 0 h 523427"/>
              <a:gd name="connsiteX11" fmla="*/ 361769 w 523408"/>
              <a:gd name="connsiteY11" fmla="*/ 116138 h 523427"/>
              <a:gd name="connsiteX12" fmla="*/ 477869 w 523408"/>
              <a:gd name="connsiteY12" fmla="*/ 0 h 523427"/>
              <a:gd name="connsiteX13" fmla="*/ 523408 w 523408"/>
              <a:gd name="connsiteY13" fmla="*/ 45539 h 523427"/>
              <a:gd name="connsiteX14" fmla="*/ 407308 w 523408"/>
              <a:gd name="connsiteY14" fmla="*/ 161639 h 523427"/>
              <a:gd name="connsiteX15" fmla="*/ 523408 w 523408"/>
              <a:gd name="connsiteY15" fmla="*/ 277768 h 523427"/>
              <a:gd name="connsiteX0" fmla="*/ 323288 w 323288"/>
              <a:gd name="connsiteY0" fmla="*/ 277768 h 323307"/>
              <a:gd name="connsiteX1" fmla="*/ 277749 w 323288"/>
              <a:gd name="connsiteY1" fmla="*/ 323307 h 323307"/>
              <a:gd name="connsiteX2" fmla="*/ 161649 w 323288"/>
              <a:gd name="connsiteY2" fmla="*/ 207188 h 323307"/>
              <a:gd name="connsiteX3" fmla="*/ 45587 w 323288"/>
              <a:gd name="connsiteY3" fmla="*/ 323288 h 323307"/>
              <a:gd name="connsiteX4" fmla="*/ 48 w 323288"/>
              <a:gd name="connsiteY4" fmla="*/ 277749 h 323307"/>
              <a:gd name="connsiteX5" fmla="*/ 116072 w 323288"/>
              <a:gd name="connsiteY5" fmla="*/ 161639 h 323307"/>
              <a:gd name="connsiteX6" fmla="*/ 0 w 323288"/>
              <a:gd name="connsiteY6" fmla="*/ 45539 h 323307"/>
              <a:gd name="connsiteX7" fmla="*/ 45587 w 323288"/>
              <a:gd name="connsiteY7" fmla="*/ 0 h 323307"/>
              <a:gd name="connsiteX8" fmla="*/ 161649 w 323288"/>
              <a:gd name="connsiteY8" fmla="*/ 116138 h 323307"/>
              <a:gd name="connsiteX9" fmla="*/ 277749 w 323288"/>
              <a:gd name="connsiteY9" fmla="*/ 0 h 323307"/>
              <a:gd name="connsiteX10" fmla="*/ 323288 w 323288"/>
              <a:gd name="connsiteY10" fmla="*/ 45539 h 323307"/>
              <a:gd name="connsiteX11" fmla="*/ 207188 w 323288"/>
              <a:gd name="connsiteY11" fmla="*/ 161639 h 323307"/>
              <a:gd name="connsiteX12" fmla="*/ 323288 w 323288"/>
              <a:gd name="connsiteY12" fmla="*/ 277768 h 32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288" h="323307">
                <a:moveTo>
                  <a:pt x="323288" y="277768"/>
                </a:moveTo>
                <a:lnTo>
                  <a:pt x="277749" y="323307"/>
                </a:lnTo>
                <a:lnTo>
                  <a:pt x="161649" y="207188"/>
                </a:lnTo>
                <a:lnTo>
                  <a:pt x="45587" y="323288"/>
                </a:lnTo>
                <a:lnTo>
                  <a:pt x="48" y="277749"/>
                </a:lnTo>
                <a:lnTo>
                  <a:pt x="116072" y="161639"/>
                </a:lnTo>
                <a:lnTo>
                  <a:pt x="0" y="45539"/>
                </a:lnTo>
                <a:lnTo>
                  <a:pt x="45587" y="0"/>
                </a:lnTo>
                <a:lnTo>
                  <a:pt x="161649" y="116138"/>
                </a:lnTo>
                <a:lnTo>
                  <a:pt x="277749" y="0"/>
                </a:lnTo>
                <a:lnTo>
                  <a:pt x="323288" y="45539"/>
                </a:lnTo>
                <a:lnTo>
                  <a:pt x="207188" y="161639"/>
                </a:lnTo>
                <a:lnTo>
                  <a:pt x="323288" y="277768"/>
                </a:lnTo>
                <a:close/>
              </a:path>
            </a:pathLst>
          </a:custGeom>
          <a:gradFill>
            <a:gsLst>
              <a:gs pos="48000">
                <a:srgbClr val="CADBF9"/>
              </a:gs>
              <a:gs pos="100000">
                <a:schemeClr val="bg1"/>
              </a:gs>
            </a:gsLst>
            <a:lin ang="18900000" scaled="1"/>
          </a:gradFill>
          <a:ln w="9525" cap="flat">
            <a:noFill/>
            <a:prstDash val="solid"/>
            <a:miter/>
          </a:ln>
        </p:spPr>
        <p:txBody>
          <a:bodyPr rtlCol="0" anchor="ctr"/>
          <a:lstStyle/>
          <a:p>
            <a:endParaRPr lang="en-US"/>
          </a:p>
        </p:txBody>
      </p:sp>
      <p:sp>
        <p:nvSpPr>
          <p:cNvPr id="6" name="Graphic 11" descr="Badge Tick1 with solid fill">
            <a:extLst>
              <a:ext uri="{FF2B5EF4-FFF2-40B4-BE49-F238E27FC236}">
                <a16:creationId xmlns:a16="http://schemas.microsoft.com/office/drawing/2014/main" id="{A4FB95E0-E932-F72C-7092-C5FCD3FA22F3}"/>
              </a:ext>
            </a:extLst>
          </p:cNvPr>
          <p:cNvSpPr/>
          <p:nvPr/>
        </p:nvSpPr>
        <p:spPr>
          <a:xfrm>
            <a:off x="9298987" y="4898363"/>
            <a:ext cx="1339921" cy="1059017"/>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 name="connsiteX0" fmla="*/ 362026 w 723500"/>
              <a:gd name="connsiteY0" fmla="*/ 0 h 723500"/>
              <a:gd name="connsiteX1" fmla="*/ 0 w 723500"/>
              <a:gd name="connsiteY1" fmla="*/ 361750 h 723500"/>
              <a:gd name="connsiteX2" fmla="*/ 361750 w 723500"/>
              <a:gd name="connsiteY2" fmla="*/ 723500 h 723500"/>
              <a:gd name="connsiteX3" fmla="*/ 723500 w 723500"/>
              <a:gd name="connsiteY3" fmla="*/ 361750 h 723500"/>
              <a:gd name="connsiteX4" fmla="*/ 723500 w 723500"/>
              <a:gd name="connsiteY4" fmla="*/ 361721 h 723500"/>
              <a:gd name="connsiteX5" fmla="*/ 362026 w 723500"/>
              <a:gd name="connsiteY5" fmla="*/ 0 h 723500"/>
              <a:gd name="connsiteX6" fmla="*/ 449380 w 723500"/>
              <a:gd name="connsiteY6" fmla="*/ 379028 h 723500"/>
              <a:gd name="connsiteX7" fmla="*/ 290312 w 723500"/>
              <a:gd name="connsiteY7" fmla="*/ 538258 h 723500"/>
              <a:gd name="connsiteX8" fmla="*/ 154010 w 723500"/>
              <a:gd name="connsiteY8" fmla="*/ 401955 h 723500"/>
              <a:gd name="connsiteX9" fmla="*/ 199549 w 723500"/>
              <a:gd name="connsiteY9" fmla="*/ 356416 h 723500"/>
              <a:gd name="connsiteX10" fmla="*/ 290312 w 723500"/>
              <a:gd name="connsiteY10" fmla="*/ 447180 h 723500"/>
              <a:gd name="connsiteX11" fmla="*/ 421757 w 723500"/>
              <a:gd name="connsiteY11" fmla="*/ 314030 h 723500"/>
              <a:gd name="connsiteX12" fmla="*/ 534543 w 723500"/>
              <a:gd name="connsiteY12" fmla="*/ 202673 h 723500"/>
              <a:gd name="connsiteX13" fmla="*/ 538648 w 723500"/>
              <a:gd name="connsiteY13" fmla="*/ 198863 h 723500"/>
              <a:gd name="connsiteX14" fmla="*/ 542458 w 723500"/>
              <a:gd name="connsiteY14" fmla="*/ 194748 h 723500"/>
              <a:gd name="connsiteX15" fmla="*/ 588636 w 723500"/>
              <a:gd name="connsiteY15" fmla="*/ 240287 h 723500"/>
              <a:gd name="connsiteX16" fmla="*/ 449370 w 723500"/>
              <a:gd name="connsiteY16" fmla="*/ 379000 h 723500"/>
              <a:gd name="connsiteX17" fmla="*/ 449380 w 723500"/>
              <a:gd name="connsiteY17" fmla="*/ 379028 h 723500"/>
              <a:gd name="connsiteX0" fmla="*/ 733555 w 733555"/>
              <a:gd name="connsiteY0" fmla="*/ 166973 h 528752"/>
              <a:gd name="connsiteX1" fmla="*/ 10055 w 733555"/>
              <a:gd name="connsiteY1" fmla="*/ 167002 h 528752"/>
              <a:gd name="connsiteX2" fmla="*/ 371805 w 733555"/>
              <a:gd name="connsiteY2" fmla="*/ 528752 h 528752"/>
              <a:gd name="connsiteX3" fmla="*/ 733555 w 733555"/>
              <a:gd name="connsiteY3" fmla="*/ 167002 h 528752"/>
              <a:gd name="connsiteX4" fmla="*/ 733555 w 733555"/>
              <a:gd name="connsiteY4" fmla="*/ 166973 h 528752"/>
              <a:gd name="connsiteX5" fmla="*/ 459435 w 733555"/>
              <a:gd name="connsiteY5" fmla="*/ 184280 h 528752"/>
              <a:gd name="connsiteX6" fmla="*/ 300367 w 733555"/>
              <a:gd name="connsiteY6" fmla="*/ 343510 h 528752"/>
              <a:gd name="connsiteX7" fmla="*/ 164065 w 733555"/>
              <a:gd name="connsiteY7" fmla="*/ 207207 h 528752"/>
              <a:gd name="connsiteX8" fmla="*/ 209604 w 733555"/>
              <a:gd name="connsiteY8" fmla="*/ 161668 h 528752"/>
              <a:gd name="connsiteX9" fmla="*/ 300367 w 733555"/>
              <a:gd name="connsiteY9" fmla="*/ 252432 h 528752"/>
              <a:gd name="connsiteX10" fmla="*/ 431812 w 733555"/>
              <a:gd name="connsiteY10" fmla="*/ 119282 h 528752"/>
              <a:gd name="connsiteX11" fmla="*/ 544598 w 733555"/>
              <a:gd name="connsiteY11" fmla="*/ 7925 h 528752"/>
              <a:gd name="connsiteX12" fmla="*/ 548703 w 733555"/>
              <a:gd name="connsiteY12" fmla="*/ 4115 h 528752"/>
              <a:gd name="connsiteX13" fmla="*/ 552513 w 733555"/>
              <a:gd name="connsiteY13" fmla="*/ 0 h 528752"/>
              <a:gd name="connsiteX14" fmla="*/ 598691 w 733555"/>
              <a:gd name="connsiteY14" fmla="*/ 45539 h 528752"/>
              <a:gd name="connsiteX15" fmla="*/ 459425 w 733555"/>
              <a:gd name="connsiteY15" fmla="*/ 184252 h 528752"/>
              <a:gd name="connsiteX16" fmla="*/ 459435 w 733555"/>
              <a:gd name="connsiteY16" fmla="*/ 184280 h 528752"/>
              <a:gd name="connsiteX0" fmla="*/ 733555 w 733555"/>
              <a:gd name="connsiteY0" fmla="*/ 167002 h 528752"/>
              <a:gd name="connsiteX1" fmla="*/ 10055 w 733555"/>
              <a:gd name="connsiteY1" fmla="*/ 167002 h 528752"/>
              <a:gd name="connsiteX2" fmla="*/ 371805 w 733555"/>
              <a:gd name="connsiteY2" fmla="*/ 528752 h 528752"/>
              <a:gd name="connsiteX3" fmla="*/ 733555 w 733555"/>
              <a:gd name="connsiteY3" fmla="*/ 167002 h 528752"/>
              <a:gd name="connsiteX4" fmla="*/ 459435 w 733555"/>
              <a:gd name="connsiteY4" fmla="*/ 184280 h 528752"/>
              <a:gd name="connsiteX5" fmla="*/ 300367 w 733555"/>
              <a:gd name="connsiteY5" fmla="*/ 343510 h 528752"/>
              <a:gd name="connsiteX6" fmla="*/ 164065 w 733555"/>
              <a:gd name="connsiteY6" fmla="*/ 207207 h 528752"/>
              <a:gd name="connsiteX7" fmla="*/ 209604 w 733555"/>
              <a:gd name="connsiteY7" fmla="*/ 161668 h 528752"/>
              <a:gd name="connsiteX8" fmla="*/ 300367 w 733555"/>
              <a:gd name="connsiteY8" fmla="*/ 252432 h 528752"/>
              <a:gd name="connsiteX9" fmla="*/ 431812 w 733555"/>
              <a:gd name="connsiteY9" fmla="*/ 119282 h 528752"/>
              <a:gd name="connsiteX10" fmla="*/ 544598 w 733555"/>
              <a:gd name="connsiteY10" fmla="*/ 7925 h 528752"/>
              <a:gd name="connsiteX11" fmla="*/ 548703 w 733555"/>
              <a:gd name="connsiteY11" fmla="*/ 4115 h 528752"/>
              <a:gd name="connsiteX12" fmla="*/ 552513 w 733555"/>
              <a:gd name="connsiteY12" fmla="*/ 0 h 528752"/>
              <a:gd name="connsiteX13" fmla="*/ 598691 w 733555"/>
              <a:gd name="connsiteY13" fmla="*/ 45539 h 528752"/>
              <a:gd name="connsiteX14" fmla="*/ 459425 w 733555"/>
              <a:gd name="connsiteY14" fmla="*/ 184252 h 528752"/>
              <a:gd name="connsiteX15" fmla="*/ 459435 w 733555"/>
              <a:gd name="connsiteY15" fmla="*/ 184280 h 528752"/>
              <a:gd name="connsiteX0" fmla="*/ 361750 w 588636"/>
              <a:gd name="connsiteY0" fmla="*/ 528752 h 528752"/>
              <a:gd name="connsiteX1" fmla="*/ 0 w 588636"/>
              <a:gd name="connsiteY1" fmla="*/ 167002 h 528752"/>
              <a:gd name="connsiteX2" fmla="*/ 361750 w 588636"/>
              <a:gd name="connsiteY2" fmla="*/ 528752 h 528752"/>
              <a:gd name="connsiteX3" fmla="*/ 449380 w 588636"/>
              <a:gd name="connsiteY3" fmla="*/ 184280 h 528752"/>
              <a:gd name="connsiteX4" fmla="*/ 290312 w 588636"/>
              <a:gd name="connsiteY4" fmla="*/ 343510 h 528752"/>
              <a:gd name="connsiteX5" fmla="*/ 154010 w 588636"/>
              <a:gd name="connsiteY5" fmla="*/ 207207 h 528752"/>
              <a:gd name="connsiteX6" fmla="*/ 199549 w 588636"/>
              <a:gd name="connsiteY6" fmla="*/ 161668 h 528752"/>
              <a:gd name="connsiteX7" fmla="*/ 290312 w 588636"/>
              <a:gd name="connsiteY7" fmla="*/ 252432 h 528752"/>
              <a:gd name="connsiteX8" fmla="*/ 421757 w 588636"/>
              <a:gd name="connsiteY8" fmla="*/ 119282 h 528752"/>
              <a:gd name="connsiteX9" fmla="*/ 534543 w 588636"/>
              <a:gd name="connsiteY9" fmla="*/ 7925 h 528752"/>
              <a:gd name="connsiteX10" fmla="*/ 538648 w 588636"/>
              <a:gd name="connsiteY10" fmla="*/ 4115 h 528752"/>
              <a:gd name="connsiteX11" fmla="*/ 542458 w 588636"/>
              <a:gd name="connsiteY11" fmla="*/ 0 h 528752"/>
              <a:gd name="connsiteX12" fmla="*/ 588636 w 588636"/>
              <a:gd name="connsiteY12" fmla="*/ 45539 h 528752"/>
              <a:gd name="connsiteX13" fmla="*/ 449370 w 588636"/>
              <a:gd name="connsiteY13" fmla="*/ 184252 h 528752"/>
              <a:gd name="connsiteX14" fmla="*/ 449380 w 588636"/>
              <a:gd name="connsiteY14" fmla="*/ 184280 h 528752"/>
              <a:gd name="connsiteX0" fmla="*/ 295370 w 434626"/>
              <a:gd name="connsiteY0" fmla="*/ 184280 h 343510"/>
              <a:gd name="connsiteX1" fmla="*/ 136302 w 434626"/>
              <a:gd name="connsiteY1" fmla="*/ 343510 h 343510"/>
              <a:gd name="connsiteX2" fmla="*/ 0 w 434626"/>
              <a:gd name="connsiteY2" fmla="*/ 207207 h 343510"/>
              <a:gd name="connsiteX3" fmla="*/ 45539 w 434626"/>
              <a:gd name="connsiteY3" fmla="*/ 161668 h 343510"/>
              <a:gd name="connsiteX4" fmla="*/ 136302 w 434626"/>
              <a:gd name="connsiteY4" fmla="*/ 252432 h 343510"/>
              <a:gd name="connsiteX5" fmla="*/ 267747 w 434626"/>
              <a:gd name="connsiteY5" fmla="*/ 119282 h 343510"/>
              <a:gd name="connsiteX6" fmla="*/ 380533 w 434626"/>
              <a:gd name="connsiteY6" fmla="*/ 7925 h 343510"/>
              <a:gd name="connsiteX7" fmla="*/ 384638 w 434626"/>
              <a:gd name="connsiteY7" fmla="*/ 4115 h 343510"/>
              <a:gd name="connsiteX8" fmla="*/ 388448 w 434626"/>
              <a:gd name="connsiteY8" fmla="*/ 0 h 343510"/>
              <a:gd name="connsiteX9" fmla="*/ 434626 w 434626"/>
              <a:gd name="connsiteY9" fmla="*/ 45539 h 343510"/>
              <a:gd name="connsiteX10" fmla="*/ 295360 w 434626"/>
              <a:gd name="connsiteY10" fmla="*/ 184252 h 343510"/>
              <a:gd name="connsiteX11" fmla="*/ 295370 w 434626"/>
              <a:gd name="connsiteY11" fmla="*/ 184280 h 34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626" h="343510">
                <a:moveTo>
                  <a:pt x="295370" y="184280"/>
                </a:moveTo>
                <a:lnTo>
                  <a:pt x="136302" y="343510"/>
                </a:lnTo>
                <a:lnTo>
                  <a:pt x="0" y="207207"/>
                </a:lnTo>
                <a:lnTo>
                  <a:pt x="45539" y="161668"/>
                </a:lnTo>
                <a:lnTo>
                  <a:pt x="136302" y="252432"/>
                </a:lnTo>
                <a:lnTo>
                  <a:pt x="267747" y="119282"/>
                </a:lnTo>
                <a:cubicBezTo>
                  <a:pt x="311286" y="75219"/>
                  <a:pt x="335375" y="51569"/>
                  <a:pt x="380533" y="7925"/>
                </a:cubicBezTo>
                <a:cubicBezTo>
                  <a:pt x="381800" y="6658"/>
                  <a:pt x="383162" y="5401"/>
                  <a:pt x="384638" y="4115"/>
                </a:cubicBezTo>
                <a:cubicBezTo>
                  <a:pt x="386069" y="2901"/>
                  <a:pt x="387348" y="1520"/>
                  <a:pt x="388448" y="0"/>
                </a:cubicBezTo>
                <a:lnTo>
                  <a:pt x="434626" y="45539"/>
                </a:lnTo>
                <a:lnTo>
                  <a:pt x="295360" y="184252"/>
                </a:lnTo>
                <a:cubicBezTo>
                  <a:pt x="295363" y="184261"/>
                  <a:pt x="295367" y="184271"/>
                  <a:pt x="295370" y="184280"/>
                </a:cubicBezTo>
                <a:close/>
              </a:path>
            </a:pathLst>
          </a:custGeom>
          <a:gradFill>
            <a:gsLst>
              <a:gs pos="48000">
                <a:srgbClr val="B2DEDC"/>
              </a:gs>
              <a:gs pos="100000">
                <a:schemeClr val="bg1"/>
              </a:gs>
            </a:gsLst>
            <a:lin ang="18900000" scaled="1"/>
          </a:gradFill>
          <a:ln w="9525"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FCBE3051-D1DD-D5A9-1163-7FE181064B77}"/>
              </a:ext>
            </a:extLst>
          </p:cNvPr>
          <p:cNvSpPr txBox="1"/>
          <p:nvPr/>
        </p:nvSpPr>
        <p:spPr>
          <a:xfrm>
            <a:off x="249647" y="236233"/>
            <a:ext cx="6648110"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PROS AND CONS SEESAW SLIDE TEMPLATE </a:t>
            </a:r>
          </a:p>
        </p:txBody>
      </p:sp>
      <p:sp>
        <p:nvSpPr>
          <p:cNvPr id="8" name="TextBox 7">
            <a:extLst>
              <a:ext uri="{FF2B5EF4-FFF2-40B4-BE49-F238E27FC236}">
                <a16:creationId xmlns:a16="http://schemas.microsoft.com/office/drawing/2014/main" id="{F14F14E5-966E-0039-6900-0101F13C7830}"/>
              </a:ext>
            </a:extLst>
          </p:cNvPr>
          <p:cNvSpPr txBox="1"/>
          <p:nvPr/>
        </p:nvSpPr>
        <p:spPr>
          <a:xfrm>
            <a:off x="249647" y="1535597"/>
            <a:ext cx="5514783" cy="3283015"/>
          </a:xfrm>
          <a:prstGeom prst="rect">
            <a:avLst/>
          </a:prstGeom>
          <a:noFill/>
        </p:spPr>
        <p:txBody>
          <a:bodyPr wrap="square" rtlCol="0">
            <a:spAutoFit/>
          </a:bodyPr>
          <a:lstStyle/>
          <a:p>
            <a:pPr algn="l" rtl="0">
              <a:lnSpc>
                <a:spcPct val="150000"/>
              </a:lnSpc>
              <a:spcBef>
                <a:spcPts val="0"/>
              </a:spcBef>
              <a:spcAft>
                <a:spcPts val="0"/>
              </a:spcAft>
            </a:pPr>
            <a:r>
              <a:rPr lang="en-US" sz="1400" b="1" i="0" u="none" strike="noStrike" dirty="0">
                <a:solidFill>
                  <a:srgbClr val="000000"/>
                </a:solidFill>
                <a:effectLst/>
                <a:latin typeface="Century Gothic" panose="020B0502020202020204" pitchFamily="34" charset="0"/>
              </a:rPr>
              <a:t>When to Use This Template: </a:t>
            </a:r>
          </a:p>
          <a:p>
            <a:pPr algn="l" rtl="0">
              <a:lnSpc>
                <a:spcPct val="150000"/>
              </a:lnSpc>
              <a:spcBef>
                <a:spcPts val="0"/>
              </a:spcBef>
              <a:spcAft>
                <a:spcPts val="0"/>
              </a:spcAft>
            </a:pPr>
            <a:r>
              <a:rPr lang="en-US" sz="1400" b="0" i="0" u="none" strike="noStrike" dirty="0">
                <a:solidFill>
                  <a:srgbClr val="000000"/>
                </a:solidFill>
                <a:effectLst/>
                <a:latin typeface="Century Gothic" panose="020B0502020202020204" pitchFamily="34" charset="0"/>
              </a:rPr>
              <a:t>Use this template to facilitate decision-making discussions or enhance a presentation slide deck.</a:t>
            </a:r>
          </a:p>
          <a:p>
            <a:pPr algn="l" rtl="0">
              <a:lnSpc>
                <a:spcPct val="150000"/>
              </a:lnSpc>
              <a:spcBef>
                <a:spcPts val="0"/>
              </a:spcBef>
              <a:spcAft>
                <a:spcPts val="0"/>
              </a:spcAft>
            </a:pPr>
            <a:br>
              <a:rPr lang="en-US" sz="1400" b="0" i="0" u="none" strike="noStrike" dirty="0">
                <a:solidFill>
                  <a:srgbClr val="000000"/>
                </a:solidFill>
                <a:effectLst/>
                <a:latin typeface="Century Gothic" panose="020B0502020202020204" pitchFamily="34" charset="0"/>
              </a:rPr>
            </a:br>
            <a:r>
              <a:rPr lang="en-US" sz="1400" b="1" i="0" u="none" strike="noStrike" dirty="0">
                <a:solidFill>
                  <a:srgbClr val="000000"/>
                </a:solidFill>
                <a:effectLst/>
                <a:latin typeface="Century Gothic" panose="020B0502020202020204" pitchFamily="34" charset="0"/>
              </a:rPr>
              <a:t>Notable Template Features: </a:t>
            </a:r>
          </a:p>
          <a:p>
            <a:pPr algn="l" rtl="0">
              <a:lnSpc>
                <a:spcPct val="150000"/>
              </a:lnSpc>
              <a:spcBef>
                <a:spcPts val="0"/>
              </a:spcBef>
              <a:spcAft>
                <a:spcPts val="0"/>
              </a:spcAft>
            </a:pPr>
            <a:r>
              <a:rPr lang="en-US" sz="1400" b="0" i="0" u="none" strike="noStrike" dirty="0">
                <a:solidFill>
                  <a:srgbClr val="000000"/>
                </a:solidFill>
                <a:effectLst/>
                <a:latin typeface="Century Gothic" panose="020B0502020202020204" pitchFamily="34" charset="0"/>
              </a:rPr>
              <a:t>Using a visual tool to illustrate the pros and cons of a strategy, decision, or product gives viewers an immediate understanding of positive and negative points. This slide template uses color to highlight pros and cons, and the seesaw in the center suggests a weighing of both sides. </a:t>
            </a:r>
            <a:endParaRPr lang="en-US" sz="1400" dirty="0">
              <a:latin typeface="Century Gothic" panose="020B0502020202020204" pitchFamily="34" charset="0"/>
            </a:endParaRPr>
          </a:p>
        </p:txBody>
      </p:sp>
      <p:pic>
        <p:nvPicPr>
          <p:cNvPr id="10" name="Picture 9">
            <a:extLst>
              <a:ext uri="{FF2B5EF4-FFF2-40B4-BE49-F238E27FC236}">
                <a16:creationId xmlns:a16="http://schemas.microsoft.com/office/drawing/2014/main" id="{02946C76-FE81-347F-5890-EFFBB8482A2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090383" y="1494650"/>
            <a:ext cx="5780130" cy="3257493"/>
          </a:xfrm>
          <a:prstGeom prst="rect">
            <a:avLst/>
          </a:prstGeom>
          <a:effectLst>
            <a:outerShdw blurRad="127004" dist="38100" dir="2700000" algn="tl" rotWithShape="0">
              <a:schemeClr val="accent3">
                <a:lumMod val="75000"/>
                <a:alpha val="40000"/>
              </a:scheme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8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8452712-3A56-CAD5-0581-CE7F6AC84BB1}"/>
              </a:ext>
            </a:extLst>
          </p:cNvPr>
          <p:cNvSpPr/>
          <p:nvPr/>
        </p:nvSpPr>
        <p:spPr>
          <a:xfrm>
            <a:off x="830030" y="5206179"/>
            <a:ext cx="3278965"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Pro 4</a:t>
            </a:r>
          </a:p>
        </p:txBody>
      </p:sp>
      <p:sp>
        <p:nvSpPr>
          <p:cNvPr id="13" name="Rectangle 12">
            <a:extLst>
              <a:ext uri="{FF2B5EF4-FFF2-40B4-BE49-F238E27FC236}">
                <a16:creationId xmlns:a16="http://schemas.microsoft.com/office/drawing/2014/main" id="{FDBBEC60-C575-B8F5-871C-16EBAA69401C}"/>
              </a:ext>
            </a:extLst>
          </p:cNvPr>
          <p:cNvSpPr/>
          <p:nvPr/>
        </p:nvSpPr>
        <p:spPr>
          <a:xfrm>
            <a:off x="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274320" rtlCol="0" anchor="ctr" anchorCtr="0"/>
          <a:lstStyle/>
          <a:p>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PROS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B872EAB-F644-D4DC-0DC5-D949EF3A5191}"/>
              </a:ext>
            </a:extLst>
          </p:cNvPr>
          <p:cNvSpPr/>
          <p:nvPr/>
        </p:nvSpPr>
        <p:spPr>
          <a:xfrm>
            <a:off x="609600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182880" rtlCol="0" anchor="ctr" anchorCtr="0"/>
          <a:lstStyle/>
          <a:p>
            <a:pPr algn="r"/>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CONS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1" name="Rectangle 60">
            <a:extLst>
              <a:ext uri="{FF2B5EF4-FFF2-40B4-BE49-F238E27FC236}">
                <a16:creationId xmlns:a16="http://schemas.microsoft.com/office/drawing/2014/main" id="{09BD1422-2268-9B24-F531-3C5FFDAF0937}"/>
              </a:ext>
            </a:extLst>
          </p:cNvPr>
          <p:cNvSpPr/>
          <p:nvPr/>
        </p:nvSpPr>
        <p:spPr>
          <a:xfrm>
            <a:off x="830030" y="3907077"/>
            <a:ext cx="2607639"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Pro 3</a:t>
            </a:r>
          </a:p>
        </p:txBody>
      </p:sp>
      <p:sp>
        <p:nvSpPr>
          <p:cNvPr id="65" name="Rectangle 64">
            <a:extLst>
              <a:ext uri="{FF2B5EF4-FFF2-40B4-BE49-F238E27FC236}">
                <a16:creationId xmlns:a16="http://schemas.microsoft.com/office/drawing/2014/main" id="{D4F85F2F-0626-535D-568A-B1FAFC37765B}"/>
              </a:ext>
            </a:extLst>
          </p:cNvPr>
          <p:cNvSpPr/>
          <p:nvPr/>
        </p:nvSpPr>
        <p:spPr>
          <a:xfrm>
            <a:off x="830030"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Pro 2</a:t>
            </a:r>
          </a:p>
        </p:txBody>
      </p:sp>
      <p:sp>
        <p:nvSpPr>
          <p:cNvPr id="69" name="Rectangle 68">
            <a:extLst>
              <a:ext uri="{FF2B5EF4-FFF2-40B4-BE49-F238E27FC236}">
                <a16:creationId xmlns:a16="http://schemas.microsoft.com/office/drawing/2014/main" id="{912B308B-409A-6F1F-AAB4-1228F2312AFD}"/>
              </a:ext>
            </a:extLst>
          </p:cNvPr>
          <p:cNvSpPr/>
          <p:nvPr/>
        </p:nvSpPr>
        <p:spPr>
          <a:xfrm>
            <a:off x="830030"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Pro 1</a:t>
            </a:r>
          </a:p>
        </p:txBody>
      </p:sp>
      <p:sp>
        <p:nvSpPr>
          <p:cNvPr id="114" name="Rectangle 113">
            <a:extLst>
              <a:ext uri="{FF2B5EF4-FFF2-40B4-BE49-F238E27FC236}">
                <a16:creationId xmlns:a16="http://schemas.microsoft.com/office/drawing/2014/main" id="{27F9E3C0-DB06-BDE6-8F22-EEAEB0A7DF7B}"/>
              </a:ext>
            </a:extLst>
          </p:cNvPr>
          <p:cNvSpPr/>
          <p:nvPr/>
        </p:nvSpPr>
        <p:spPr>
          <a:xfrm>
            <a:off x="6211751" y="5206179"/>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Con 4</a:t>
            </a:r>
          </a:p>
        </p:txBody>
      </p:sp>
      <p:sp>
        <p:nvSpPr>
          <p:cNvPr id="115" name="Rectangle 114">
            <a:extLst>
              <a:ext uri="{FF2B5EF4-FFF2-40B4-BE49-F238E27FC236}">
                <a16:creationId xmlns:a16="http://schemas.microsoft.com/office/drawing/2014/main" id="{B6EA585A-612E-1E7B-6D6B-221A902A9530}"/>
              </a:ext>
            </a:extLst>
          </p:cNvPr>
          <p:cNvSpPr/>
          <p:nvPr/>
        </p:nvSpPr>
        <p:spPr>
          <a:xfrm>
            <a:off x="6211751" y="3907077"/>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Con 3</a:t>
            </a:r>
          </a:p>
        </p:txBody>
      </p:sp>
      <p:sp>
        <p:nvSpPr>
          <p:cNvPr id="116" name="Rectangle 115">
            <a:extLst>
              <a:ext uri="{FF2B5EF4-FFF2-40B4-BE49-F238E27FC236}">
                <a16:creationId xmlns:a16="http://schemas.microsoft.com/office/drawing/2014/main" id="{F6FFEB2A-F1EF-7273-E166-9F7D2BF69247}"/>
              </a:ext>
            </a:extLst>
          </p:cNvPr>
          <p:cNvSpPr/>
          <p:nvPr/>
        </p:nvSpPr>
        <p:spPr>
          <a:xfrm>
            <a:off x="6211751"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Con 2</a:t>
            </a:r>
          </a:p>
        </p:txBody>
      </p:sp>
      <p:sp>
        <p:nvSpPr>
          <p:cNvPr id="117" name="Rectangle 116">
            <a:extLst>
              <a:ext uri="{FF2B5EF4-FFF2-40B4-BE49-F238E27FC236}">
                <a16:creationId xmlns:a16="http://schemas.microsoft.com/office/drawing/2014/main" id="{CA9A0F0B-4AB5-E08B-6D00-187276142F1D}"/>
              </a:ext>
            </a:extLst>
          </p:cNvPr>
          <p:cNvSpPr/>
          <p:nvPr/>
        </p:nvSpPr>
        <p:spPr>
          <a:xfrm>
            <a:off x="6211751"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Con 1</a:t>
            </a:r>
          </a:p>
        </p:txBody>
      </p:sp>
      <p:sp>
        <p:nvSpPr>
          <p:cNvPr id="2" name="Graphic 3" descr="Badge Cross with solid fill">
            <a:extLst>
              <a:ext uri="{FF2B5EF4-FFF2-40B4-BE49-F238E27FC236}">
                <a16:creationId xmlns:a16="http://schemas.microsoft.com/office/drawing/2014/main" id="{84B1A4DA-C316-8A4E-68ED-197AD330CA9F}"/>
              </a:ext>
            </a:extLst>
          </p:cNvPr>
          <p:cNvSpPr/>
          <p:nvPr/>
        </p:nvSpPr>
        <p:spPr>
          <a:xfrm>
            <a:off x="7167366" y="4718538"/>
            <a:ext cx="923000" cy="923001"/>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gradFill flip="none" rotWithShape="1">
            <a:gsLst>
              <a:gs pos="44000">
                <a:schemeClr val="bg1"/>
              </a:gs>
              <a:gs pos="85000">
                <a:schemeClr val="bg1">
                  <a:alpha val="30047"/>
                </a:schemeClr>
              </a:gs>
            </a:gsLst>
            <a:path path="circle">
              <a:fillToRect l="100000" t="100000"/>
            </a:path>
            <a:tileRect r="-100000" b="-100000"/>
          </a:gradFill>
          <a:ln w="9525" cap="flat">
            <a:noFill/>
            <a:prstDash val="solid"/>
            <a:miter/>
          </a:ln>
        </p:spPr>
        <p:txBody>
          <a:bodyPr rtlCol="0" anchor="ctr"/>
          <a:lstStyle/>
          <a:p>
            <a:endParaRPr lang="en-US"/>
          </a:p>
        </p:txBody>
      </p:sp>
      <p:sp>
        <p:nvSpPr>
          <p:cNvPr id="3" name="Graphic 9" descr="Badge Tick1 with solid fill">
            <a:extLst>
              <a:ext uri="{FF2B5EF4-FFF2-40B4-BE49-F238E27FC236}">
                <a16:creationId xmlns:a16="http://schemas.microsoft.com/office/drawing/2014/main" id="{982D35C6-45A4-6291-E833-DB22A63F36D8}"/>
              </a:ext>
            </a:extLst>
          </p:cNvPr>
          <p:cNvSpPr/>
          <p:nvPr/>
        </p:nvSpPr>
        <p:spPr>
          <a:xfrm>
            <a:off x="4146443" y="4718564"/>
            <a:ext cx="922976" cy="922976"/>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gradFill flip="none" rotWithShape="1">
            <a:gsLst>
              <a:gs pos="44000">
                <a:schemeClr val="bg1"/>
              </a:gs>
              <a:gs pos="85000">
                <a:schemeClr val="bg1">
                  <a:alpha val="30047"/>
                </a:schemeClr>
              </a:gs>
            </a:gsLst>
            <a:path path="circle">
              <a:fillToRect l="100000" t="100000"/>
            </a:path>
            <a:tileRect r="-100000" b="-100000"/>
          </a:gradFill>
          <a:ln w="9525" cap="flat">
            <a:noFill/>
            <a:prstDash val="solid"/>
            <a:miter/>
          </a:ln>
        </p:spPr>
        <p:txBody>
          <a:bodyPr rtlCol="0" anchor="ctr"/>
          <a:lstStyle/>
          <a:p>
            <a:endParaRPr lang="en-US"/>
          </a:p>
        </p:txBody>
      </p:sp>
      <p:sp>
        <p:nvSpPr>
          <p:cNvPr id="4" name="Graphic 3" descr="Badge Cross with solid fill">
            <a:extLst>
              <a:ext uri="{FF2B5EF4-FFF2-40B4-BE49-F238E27FC236}">
                <a16:creationId xmlns:a16="http://schemas.microsoft.com/office/drawing/2014/main" id="{B10D7106-17BC-CD54-8B67-24E13867AEC0}"/>
              </a:ext>
            </a:extLst>
          </p:cNvPr>
          <p:cNvSpPr/>
          <p:nvPr/>
        </p:nvSpPr>
        <p:spPr>
          <a:xfrm>
            <a:off x="11452473" y="1464390"/>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5" name="Graphic 9" descr="Badge Tick1 with solid fill">
            <a:extLst>
              <a:ext uri="{FF2B5EF4-FFF2-40B4-BE49-F238E27FC236}">
                <a16:creationId xmlns:a16="http://schemas.microsoft.com/office/drawing/2014/main" id="{D92A537D-F575-EF90-F25B-AFC7AA2D5C07}"/>
              </a:ext>
            </a:extLst>
          </p:cNvPr>
          <p:cNvSpPr/>
          <p:nvPr/>
        </p:nvSpPr>
        <p:spPr>
          <a:xfrm>
            <a:off x="291737" y="1464383"/>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
        <p:nvSpPr>
          <p:cNvPr id="8" name="Graphic 3" descr="Badge Cross with solid fill">
            <a:extLst>
              <a:ext uri="{FF2B5EF4-FFF2-40B4-BE49-F238E27FC236}">
                <a16:creationId xmlns:a16="http://schemas.microsoft.com/office/drawing/2014/main" id="{915E4C11-C2F6-16C3-7276-14ADBBA76F97}"/>
              </a:ext>
            </a:extLst>
          </p:cNvPr>
          <p:cNvSpPr/>
          <p:nvPr/>
        </p:nvSpPr>
        <p:spPr>
          <a:xfrm>
            <a:off x="11452473" y="2758326"/>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9" name="Graphic 9" descr="Badge Tick1 with solid fill">
            <a:extLst>
              <a:ext uri="{FF2B5EF4-FFF2-40B4-BE49-F238E27FC236}">
                <a16:creationId xmlns:a16="http://schemas.microsoft.com/office/drawing/2014/main" id="{ACBDA068-ED8B-4D75-3970-82C02BED927A}"/>
              </a:ext>
            </a:extLst>
          </p:cNvPr>
          <p:cNvSpPr/>
          <p:nvPr/>
        </p:nvSpPr>
        <p:spPr>
          <a:xfrm>
            <a:off x="291737" y="2758319"/>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
        <p:nvSpPr>
          <p:cNvPr id="10" name="Graphic 3" descr="Badge Cross with solid fill">
            <a:extLst>
              <a:ext uri="{FF2B5EF4-FFF2-40B4-BE49-F238E27FC236}">
                <a16:creationId xmlns:a16="http://schemas.microsoft.com/office/drawing/2014/main" id="{6669563C-8441-7CCA-4DFE-ED2CB3AA1C63}"/>
              </a:ext>
            </a:extLst>
          </p:cNvPr>
          <p:cNvSpPr/>
          <p:nvPr/>
        </p:nvSpPr>
        <p:spPr>
          <a:xfrm>
            <a:off x="11452473" y="4052262"/>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11" name="Graphic 9" descr="Badge Tick1 with solid fill">
            <a:extLst>
              <a:ext uri="{FF2B5EF4-FFF2-40B4-BE49-F238E27FC236}">
                <a16:creationId xmlns:a16="http://schemas.microsoft.com/office/drawing/2014/main" id="{19462885-4FF9-E0AE-DC43-9D71A62E159A}"/>
              </a:ext>
            </a:extLst>
          </p:cNvPr>
          <p:cNvSpPr/>
          <p:nvPr/>
        </p:nvSpPr>
        <p:spPr>
          <a:xfrm>
            <a:off x="291737" y="4052255"/>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
        <p:nvSpPr>
          <p:cNvPr id="12" name="Graphic 3" descr="Badge Cross with solid fill">
            <a:extLst>
              <a:ext uri="{FF2B5EF4-FFF2-40B4-BE49-F238E27FC236}">
                <a16:creationId xmlns:a16="http://schemas.microsoft.com/office/drawing/2014/main" id="{56DE596E-340A-97AD-D673-64EE7F656FBC}"/>
              </a:ext>
            </a:extLst>
          </p:cNvPr>
          <p:cNvSpPr/>
          <p:nvPr/>
        </p:nvSpPr>
        <p:spPr>
          <a:xfrm>
            <a:off x="11452473" y="5346197"/>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15" name="Graphic 9" descr="Badge Tick1 with solid fill">
            <a:extLst>
              <a:ext uri="{FF2B5EF4-FFF2-40B4-BE49-F238E27FC236}">
                <a16:creationId xmlns:a16="http://schemas.microsoft.com/office/drawing/2014/main" id="{31555141-F6EB-A3A5-3507-DB551DF6BEE5}"/>
              </a:ext>
            </a:extLst>
          </p:cNvPr>
          <p:cNvSpPr/>
          <p:nvPr/>
        </p:nvSpPr>
        <p:spPr>
          <a:xfrm>
            <a:off x="291737" y="5346190"/>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3314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14299</TotalTime>
  <Words>200</Words>
  <Application>Microsoft Macintosh PowerPoint</Application>
  <PresentationFormat>Widescreen</PresentationFormat>
  <Paragraphs>21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137</cp:revision>
  <cp:lastPrinted>2020-08-31T22:23:58Z</cp:lastPrinted>
  <dcterms:created xsi:type="dcterms:W3CDTF">2021-07-07T23:54:57Z</dcterms:created>
  <dcterms:modified xsi:type="dcterms:W3CDTF">2024-02-15T23:34:48Z</dcterms:modified>
</cp:coreProperties>
</file>