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B5B04-6C54-4463-8457-9FCD216EF939}" v="11" dt="2024-04-18T10:38:46.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BBB5B04-6C54-4463-8457-9FCD216EF939}"/>
    <pc:docChg chg="modSld">
      <pc:chgData name="Bess Dunlevy" userId="dd4b9a8537dbe9d0" providerId="LiveId" clId="{4BBB5B04-6C54-4463-8457-9FCD216EF939}" dt="2024-04-18T10:38:46.033" v="22"/>
      <pc:docMkLst>
        <pc:docMk/>
      </pc:docMkLst>
      <pc:sldChg chg="modSp mod">
        <pc:chgData name="Bess Dunlevy" userId="dd4b9a8537dbe9d0" providerId="LiveId" clId="{4BBB5B04-6C54-4463-8457-9FCD216EF939}" dt="2024-04-18T10:38:46.033" v="22"/>
        <pc:sldMkLst>
          <pc:docMk/>
          <pc:sldMk cId="2371534487" sldId="359"/>
        </pc:sldMkLst>
        <pc:graphicFrameChg chg="mod modGraphic">
          <ac:chgData name="Bess Dunlevy" userId="dd4b9a8537dbe9d0" providerId="LiveId" clId="{4BBB5B04-6C54-4463-8457-9FCD216EF939}" dt="2024-04-18T10:38:46.033" v="22"/>
          <ac:graphicFrameMkLst>
            <pc:docMk/>
            <pc:sldMk cId="2371534487" sldId="359"/>
            <ac:graphicFrameMk id="3" creationId="{3D4CB1EF-8782-8968-81B1-099A77D598E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05&amp;utm_source=template-powerpoint&amp;utm_medium=content&amp;utm_campaign=Blank+E-commerce+Business+Model+Canvas-powerpoint-12005&amp;lpa=Blank+E-commerce+Business+Model+Canvas+powerpoint+120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E-COMMERCE BUSINESS MODEL CANVAS TEMPLATE for PowerPoint</a:t>
            </a:r>
          </a:p>
        </p:txBody>
      </p:sp>
      <p:sp>
        <p:nvSpPr>
          <p:cNvPr id="6" name="TextBox 5">
            <a:extLst>
              <a:ext uri="{FF2B5EF4-FFF2-40B4-BE49-F238E27FC236}">
                <a16:creationId xmlns:a16="http://schemas.microsoft.com/office/drawing/2014/main" id="{69F0FBF4-2D0B-1EAC-289F-8430DEBFC139}"/>
              </a:ext>
            </a:extLst>
          </p:cNvPr>
          <p:cNvSpPr txBox="1"/>
          <p:nvPr/>
        </p:nvSpPr>
        <p:spPr>
          <a:xfrm>
            <a:off x="496062" y="5870972"/>
            <a:ext cx="11144250" cy="669863"/>
          </a:xfrm>
          <a:prstGeom prst="rect">
            <a:avLst/>
          </a:prstGeom>
          <a:noFill/>
        </p:spPr>
        <p:txBody>
          <a:bodyPr wrap="square">
            <a:spAutoFit/>
          </a:bodyPr>
          <a:lstStyle/>
          <a:p>
            <a:pPr marL="0" marR="0" algn="ctr">
              <a:lnSpc>
                <a:spcPct val="107000"/>
              </a:lnSpc>
              <a:spcBef>
                <a:spcPts val="0"/>
              </a:spcBef>
              <a:spcAft>
                <a:spcPts val="800"/>
              </a:spcAft>
            </a:pPr>
            <a:r>
              <a:rPr lang="en-US"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The following slide provides a comprehensive overview of an e-commerce business model, highlighting key considerations for each section.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6C353ABD-6F52-0713-A629-CAF583629472}"/>
              </a:ext>
            </a:extLst>
          </p:cNvPr>
          <p:cNvPicPr>
            <a:picLocks noChangeAspect="1"/>
          </p:cNvPicPr>
          <p:nvPr/>
        </p:nvPicPr>
        <p:blipFill>
          <a:blip r:embed="rId5"/>
          <a:stretch>
            <a:fillRect/>
          </a:stretch>
        </p:blipFill>
        <p:spPr>
          <a:xfrm>
            <a:off x="1883664" y="1671422"/>
            <a:ext cx="7772400" cy="39540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1E71F-60CC-93B7-53EC-65D40345EDA2}"/>
              </a:ext>
            </a:extLst>
          </p:cNvPr>
          <p:cNvSpPr txBox="1"/>
          <p:nvPr/>
        </p:nvSpPr>
        <p:spPr>
          <a:xfrm>
            <a:off x="161598" y="111009"/>
            <a:ext cx="11792312"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E-COMMERCE BUSINESS MODEL CANVAS TEMPLATE</a:t>
            </a:r>
            <a:endParaRPr lang="en-US" sz="1600" dirty="0">
              <a:solidFill>
                <a:schemeClr val="tx1">
                  <a:lumMod val="65000"/>
                  <a:lumOff val="35000"/>
                </a:schemeClr>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3D4CB1EF-8782-8968-81B1-099A77D598EE}"/>
              </a:ext>
            </a:extLst>
          </p:cNvPr>
          <p:cNvGraphicFramePr>
            <a:graphicFrameLocks noGrp="1"/>
          </p:cNvGraphicFramePr>
          <p:nvPr>
            <p:extLst>
              <p:ext uri="{D42A27DB-BD31-4B8C-83A1-F6EECF244321}">
                <p14:modId xmlns:p14="http://schemas.microsoft.com/office/powerpoint/2010/main" val="3538708926"/>
              </p:ext>
            </p:extLst>
          </p:nvPr>
        </p:nvGraphicFramePr>
        <p:xfrm>
          <a:off x="115878" y="713231"/>
          <a:ext cx="11914175" cy="5970142"/>
        </p:xfrm>
        <a:graphic>
          <a:graphicData uri="http://schemas.openxmlformats.org/drawingml/2006/table">
            <a:tbl>
              <a:tblPr/>
              <a:tblGrid>
                <a:gridCol w="2382835">
                  <a:extLst>
                    <a:ext uri="{9D8B030D-6E8A-4147-A177-3AD203B41FA5}">
                      <a16:colId xmlns:a16="http://schemas.microsoft.com/office/drawing/2014/main" val="3064371639"/>
                    </a:ext>
                  </a:extLst>
                </a:gridCol>
                <a:gridCol w="2382835">
                  <a:extLst>
                    <a:ext uri="{9D8B030D-6E8A-4147-A177-3AD203B41FA5}">
                      <a16:colId xmlns:a16="http://schemas.microsoft.com/office/drawing/2014/main" val="2430327320"/>
                    </a:ext>
                  </a:extLst>
                </a:gridCol>
                <a:gridCol w="2382835">
                  <a:extLst>
                    <a:ext uri="{9D8B030D-6E8A-4147-A177-3AD203B41FA5}">
                      <a16:colId xmlns:a16="http://schemas.microsoft.com/office/drawing/2014/main" val="4217024932"/>
                    </a:ext>
                  </a:extLst>
                </a:gridCol>
                <a:gridCol w="2382835">
                  <a:extLst>
                    <a:ext uri="{9D8B030D-6E8A-4147-A177-3AD203B41FA5}">
                      <a16:colId xmlns:a16="http://schemas.microsoft.com/office/drawing/2014/main" val="1182471311"/>
                    </a:ext>
                  </a:extLst>
                </a:gridCol>
                <a:gridCol w="2382835">
                  <a:extLst>
                    <a:ext uri="{9D8B030D-6E8A-4147-A177-3AD203B41FA5}">
                      <a16:colId xmlns:a16="http://schemas.microsoft.com/office/drawing/2014/main" val="4106390992"/>
                    </a:ext>
                  </a:extLst>
                </a:gridCol>
              </a:tblGrid>
              <a:tr h="509884">
                <a:tc>
                  <a:txBody>
                    <a:bodyPr/>
                    <a:lstStyle/>
                    <a:p>
                      <a:pPr algn="l" fontAlgn="b"/>
                      <a:r>
                        <a:rPr lang="en-US" sz="1200" b="0" i="0" u="none" strike="noStrike" dirty="0">
                          <a:solidFill>
                            <a:srgbClr val="000000"/>
                          </a:solidFill>
                          <a:effectLst/>
                          <a:latin typeface="Century Gothic" panose="020B0502020202020204" pitchFamily="34" charset="0"/>
                        </a:rPr>
                        <a:t>KEY PARTNERS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a:txBody>
                    <a:bodyPr/>
                    <a:lstStyle/>
                    <a:p>
                      <a:pPr algn="l" fontAlgn="b"/>
                      <a:r>
                        <a:rPr lang="en-US" sz="1200" b="0" i="0" u="none" strike="noStrike" dirty="0">
                          <a:solidFill>
                            <a:srgbClr val="000000"/>
                          </a:solidFill>
                          <a:effectLst/>
                          <a:latin typeface="Century Gothic" panose="020B0502020202020204" pitchFamily="34" charset="0"/>
                        </a:rPr>
                        <a:t>KEY ACTIVITIES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DEDED"/>
                    </a:solidFill>
                  </a:tcPr>
                </a:tc>
                <a:tc>
                  <a:txBody>
                    <a:bodyPr/>
                    <a:lstStyle/>
                    <a:p>
                      <a:pPr algn="l" fontAlgn="b"/>
                      <a:r>
                        <a:rPr lang="en-US" sz="1200" b="0" i="0" u="none" strike="noStrike" dirty="0">
                          <a:solidFill>
                            <a:srgbClr val="000000"/>
                          </a:solidFill>
                          <a:effectLst/>
                          <a:latin typeface="Century Gothic" panose="020B0502020202020204" pitchFamily="34" charset="0"/>
                        </a:rPr>
                        <a:t>KEY RESOURCES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tc>
                  <a:txBody>
                    <a:bodyPr/>
                    <a:lstStyle/>
                    <a:p>
                      <a:pPr algn="l" fontAlgn="b"/>
                      <a:r>
                        <a:rPr lang="en-US" sz="1200" b="0" i="0" u="none" strike="noStrike" dirty="0">
                          <a:solidFill>
                            <a:srgbClr val="000000"/>
                          </a:solidFill>
                          <a:effectLst/>
                          <a:latin typeface="Century Gothic" panose="020B0502020202020204" pitchFamily="34" charset="0"/>
                        </a:rPr>
                        <a:t>VALUE PROPOSITIONS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a:txBody>
                    <a:bodyPr/>
                    <a:lstStyle/>
                    <a:p>
                      <a:pPr algn="l" fontAlgn="b"/>
                      <a:r>
                        <a:rPr lang="en-US" sz="1100" b="0" i="0" u="none" strike="noStrike" dirty="0">
                          <a:solidFill>
                            <a:srgbClr val="000000"/>
                          </a:solidFill>
                          <a:effectLst/>
                          <a:latin typeface="Century Gothic" panose="020B0502020202020204" pitchFamily="34" charset="0"/>
                        </a:rPr>
                        <a:t>CUSTOMER RELATIONSHIPS</a:t>
                      </a:r>
                      <a:endParaRPr lang="en-US" sz="11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DEDED"/>
                    </a:solidFill>
                  </a:tcPr>
                </a:tc>
                <a:extLst>
                  <a:ext uri="{0D108BD9-81ED-4DB2-BD59-A6C34878D82A}">
                    <a16:rowId xmlns:a16="http://schemas.microsoft.com/office/drawing/2014/main" val="1302780461"/>
                  </a:ext>
                </a:extLst>
              </a:tr>
              <a:tr h="155888">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EDEDED"/>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EDEDED"/>
                    </a:solidFill>
                  </a:tcPr>
                </a:tc>
                <a:extLst>
                  <a:ext uri="{0D108BD9-81ED-4DB2-BD59-A6C34878D82A}">
                    <a16:rowId xmlns:a16="http://schemas.microsoft.com/office/drawing/2014/main" val="1715123541"/>
                  </a:ext>
                </a:extLst>
              </a:tr>
              <a:tr h="2319299">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Description</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Description</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DEDED"/>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Description</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tc>
                  <a:txBody>
                    <a:bodyPr/>
                    <a:lstStyle/>
                    <a:p>
                      <a:pPr marL="228600" indent="-228600" algn="l" fontAlgn="t">
                        <a:buFont typeface="+mj-lt"/>
                        <a:buAutoNum type="arabicPeriod"/>
                      </a:pPr>
                      <a:r>
                        <a:rPr lang="en-US" sz="1000" b="0" i="0" u="none" strike="noStrike">
                          <a:solidFill>
                            <a:srgbClr val="000000"/>
                          </a:solidFill>
                          <a:effectLst/>
                          <a:latin typeface="Century Gothic" panose="020B0502020202020204" pitchFamily="34" charset="0"/>
                        </a:rPr>
                        <a:t>Description.</a:t>
                      </a:r>
                      <a:endParaRPr lang="en-US" sz="1000" b="0" i="0" u="none" strike="noStrike" dirty="0">
                        <a:solidFill>
                          <a:srgbClr val="000000"/>
                        </a:solidFill>
                        <a:effectLst/>
                        <a:latin typeface="Century Gothic" panose="020B0502020202020204" pitchFamily="34" charset="0"/>
                      </a:endParaRP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Description</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1184245063"/>
                  </a:ext>
                </a:extLst>
              </a:tr>
              <a:tr h="509884">
                <a:tc>
                  <a:txBody>
                    <a:bodyPr/>
                    <a:lstStyle/>
                    <a:p>
                      <a:pPr algn="l" fontAlgn="b"/>
                      <a:r>
                        <a:rPr lang="en-US" sz="1200" b="0" i="0" u="none" strike="noStrike" dirty="0">
                          <a:solidFill>
                            <a:srgbClr val="000000"/>
                          </a:solidFill>
                          <a:effectLst/>
                          <a:latin typeface="Century Gothic" panose="020B0502020202020204" pitchFamily="34" charset="0"/>
                        </a:rPr>
                        <a:t>CHANNELS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tc>
                  <a:txBody>
                    <a:bodyPr/>
                    <a:lstStyle/>
                    <a:p>
                      <a:pPr algn="l" fontAlgn="b"/>
                      <a:r>
                        <a:rPr lang="en-US" sz="1200" b="0" i="0" u="none" strike="noStrike" dirty="0">
                          <a:solidFill>
                            <a:srgbClr val="000000"/>
                          </a:solidFill>
                          <a:effectLst/>
                          <a:latin typeface="Century Gothic" panose="020B0502020202020204" pitchFamily="34" charset="0"/>
                        </a:rPr>
                        <a:t>CUSTOMER SEGMENTS</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gridSpan="2">
                  <a:txBody>
                    <a:bodyPr/>
                    <a:lstStyle/>
                    <a:p>
                      <a:pPr algn="l" fontAlgn="b"/>
                      <a:r>
                        <a:rPr lang="en-US" sz="1200" b="0" i="0" u="none" strike="noStrike" dirty="0">
                          <a:solidFill>
                            <a:srgbClr val="000000"/>
                          </a:solidFill>
                          <a:effectLst/>
                          <a:latin typeface="Century Gothic" panose="020B0502020202020204" pitchFamily="34" charset="0"/>
                        </a:rPr>
                        <a:t>COST STRUCTURE</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hMerge="1">
                  <a:txBody>
                    <a:bodyPr/>
                    <a:lstStyle/>
                    <a:p>
                      <a:endParaRPr lang="en-US"/>
                    </a:p>
                  </a:txBody>
                  <a:tcPr/>
                </a:tc>
                <a:tc>
                  <a:txBody>
                    <a:bodyPr/>
                    <a:lstStyle/>
                    <a:p>
                      <a:pPr algn="l" fontAlgn="b"/>
                      <a:r>
                        <a:rPr lang="en-US" sz="1200" b="0" i="0" u="none" strike="noStrike" dirty="0">
                          <a:solidFill>
                            <a:srgbClr val="000000"/>
                          </a:solidFill>
                          <a:effectLst/>
                          <a:latin typeface="Century Gothic" panose="020B0502020202020204" pitchFamily="34" charset="0"/>
                        </a:rPr>
                        <a:t>REVENUE STREAM</a:t>
                      </a:r>
                      <a:endParaRPr lang="en-US" sz="1200" b="0" i="0" u="none" strike="noStrike" dirty="0">
                        <a:solidFill>
                          <a:srgbClr val="000000"/>
                        </a:solidFill>
                        <a:effectLst/>
                        <a:latin typeface="Aptos Narrow" panose="020B0004020202020204" pitchFamily="34" charset="0"/>
                      </a:endParaRP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extLst>
                  <a:ext uri="{0D108BD9-81ED-4DB2-BD59-A6C34878D82A}">
                    <a16:rowId xmlns:a16="http://schemas.microsoft.com/office/drawing/2014/main" val="2053283963"/>
                  </a:ext>
                </a:extLst>
              </a:tr>
              <a:tr h="155888">
                <a:tc>
                  <a:txBody>
                    <a:bodyPr/>
                    <a:lstStyle/>
                    <a:p>
                      <a:pPr algn="l" fontAlgn="ctr"/>
                      <a:r>
                        <a:rPr lang="en-US" sz="7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tc>
                  <a:txBody>
                    <a:bodyPr/>
                    <a:lstStyle/>
                    <a:p>
                      <a:pPr algn="l" fontAlgn="ctr"/>
                      <a:r>
                        <a:rPr lang="en-US" sz="7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fontAlgn="ctr"/>
                      <a:r>
                        <a:rPr lang="en-US" sz="7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entury Gothic" panose="020B0502020202020204" pitchFamily="34" charset="0"/>
                        </a:rPr>
                        <a:t> </a:t>
                      </a:r>
                    </a:p>
                  </a:txBody>
                  <a:tcPr marL="45650" marR="0" marT="0" marB="0" anchor="ctr">
                    <a:lnL>
                      <a:noFill/>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extLst>
                  <a:ext uri="{0D108BD9-81ED-4DB2-BD59-A6C34878D82A}">
                    <a16:rowId xmlns:a16="http://schemas.microsoft.com/office/drawing/2014/main" val="152299365"/>
                  </a:ext>
                </a:extLst>
              </a:tr>
              <a:tr h="2319299">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Description</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Description</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gridSpan="2">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Description</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marL="228600" indent="-228600" algn="l" fontAlgn="t">
                        <a:buFont typeface="+mj-lt"/>
                        <a:buAutoNum type="arabicPeriod"/>
                      </a:pPr>
                      <a:r>
                        <a:rPr lang="en-US" sz="1000" b="0" i="0" u="none" strike="noStrike" dirty="0">
                          <a:solidFill>
                            <a:srgbClr val="000000"/>
                          </a:solidFill>
                          <a:effectLst/>
                          <a:latin typeface="Century Gothic" panose="020B0502020202020204" pitchFamily="34" charset="0"/>
                        </a:rPr>
                        <a:t>Description</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extLst>
                  <a:ext uri="{0D108BD9-81ED-4DB2-BD59-A6C34878D82A}">
                    <a16:rowId xmlns:a16="http://schemas.microsoft.com/office/drawing/2014/main" val="1202169853"/>
                  </a:ext>
                </a:extLst>
              </a:tr>
            </a:tbl>
          </a:graphicData>
        </a:graphic>
      </p:graphicFrame>
      <p:pic>
        <p:nvPicPr>
          <p:cNvPr id="4" name="Graphic 2" descr="Handshake outline">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4383" y="631849"/>
            <a:ext cx="655638" cy="657225"/>
          </a:xfrm>
          <a:prstGeom prst="rect">
            <a:avLst/>
          </a:prstGeom>
        </p:spPr>
      </p:pic>
      <p:pic>
        <p:nvPicPr>
          <p:cNvPr id="5" name="Graphic 4" descr="Playbook outline">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2161" y="709622"/>
            <a:ext cx="523303" cy="525831"/>
          </a:xfrm>
          <a:prstGeom prst="rect">
            <a:avLst/>
          </a:prstGeom>
        </p:spPr>
      </p:pic>
      <p:pic>
        <p:nvPicPr>
          <p:cNvPr id="6" name="Graphic 20" descr="Register outline">
            <a:extLst>
              <a:ext uri="{FF2B5EF4-FFF2-40B4-BE49-F238E27FC236}">
                <a16:creationId xmlns:a16="http://schemas.microsoft.com/office/drawing/2014/main" id="{08A43385-A526-57EB-840E-DD6C115A55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15488" y="3757803"/>
            <a:ext cx="438422" cy="439661"/>
          </a:xfrm>
          <a:prstGeom prst="rect">
            <a:avLst/>
          </a:prstGeom>
        </p:spPr>
      </p:pic>
      <p:pic>
        <p:nvPicPr>
          <p:cNvPr id="7" name="Graphic 9" descr="Target Audience outline">
            <a:extLst>
              <a:ext uri="{FF2B5EF4-FFF2-40B4-BE49-F238E27FC236}">
                <a16:creationId xmlns:a16="http://schemas.microsoft.com/office/drawing/2014/main" id="{96CD1314-FB90-421D-949E-79301F9DEB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56679" y="752497"/>
            <a:ext cx="436798" cy="438098"/>
          </a:xfrm>
          <a:prstGeom prst="rect">
            <a:avLst/>
          </a:prstGeom>
        </p:spPr>
      </p:pic>
      <p:pic>
        <p:nvPicPr>
          <p:cNvPr id="8" name="Graphic 10" descr="Clipboard Checked outline">
            <a:extLst>
              <a:ext uri="{FF2B5EF4-FFF2-40B4-BE49-F238E27FC236}">
                <a16:creationId xmlns:a16="http://schemas.microsoft.com/office/drawing/2014/main" id="{15135CE8-E34D-4A5C-807F-B9B000802C9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72148" y="741691"/>
            <a:ext cx="426320" cy="427589"/>
          </a:xfrm>
          <a:prstGeom prst="rect">
            <a:avLst/>
          </a:prstGeom>
        </p:spPr>
      </p:pic>
      <p:pic>
        <p:nvPicPr>
          <p:cNvPr id="9" name="Graphic 11" descr="Circular flowchart outline">
            <a:extLst>
              <a:ext uri="{FF2B5EF4-FFF2-40B4-BE49-F238E27FC236}">
                <a16:creationId xmlns:a16="http://schemas.microsoft.com/office/drawing/2014/main" id="{C5F0FCA7-A5AD-472F-AD30-28EF906F6EE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97111" y="687411"/>
            <a:ext cx="542925" cy="546100"/>
          </a:xfrm>
          <a:prstGeom prst="rect">
            <a:avLst/>
          </a:prstGeom>
        </p:spPr>
      </p:pic>
      <p:pic>
        <p:nvPicPr>
          <p:cNvPr id="10" name="Graphic 13" descr="Puzzle pieces outline">
            <a:extLst>
              <a:ext uri="{FF2B5EF4-FFF2-40B4-BE49-F238E27FC236}">
                <a16:creationId xmlns:a16="http://schemas.microsoft.com/office/drawing/2014/main" id="{8B2CF9E3-7307-40FC-A0DD-87A172AAAB3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83988" y="3717188"/>
            <a:ext cx="483108" cy="484450"/>
          </a:xfrm>
          <a:prstGeom prst="rect">
            <a:avLst/>
          </a:prstGeom>
        </p:spPr>
      </p:pic>
      <p:pic>
        <p:nvPicPr>
          <p:cNvPr id="11" name="Graphic 15" descr="Train outline">
            <a:extLst>
              <a:ext uri="{FF2B5EF4-FFF2-40B4-BE49-F238E27FC236}">
                <a16:creationId xmlns:a16="http://schemas.microsoft.com/office/drawing/2014/main" id="{D729C8C0-BB70-470A-991F-A9A57098D5D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49273" y="3757803"/>
            <a:ext cx="401320" cy="403667"/>
          </a:xfrm>
          <a:prstGeom prst="rect">
            <a:avLst/>
          </a:prstGeom>
        </p:spPr>
      </p:pic>
      <p:pic>
        <p:nvPicPr>
          <p:cNvPr id="12" name="Graphic 17" descr="Money outline">
            <a:extLst>
              <a:ext uri="{FF2B5EF4-FFF2-40B4-BE49-F238E27FC236}">
                <a16:creationId xmlns:a16="http://schemas.microsoft.com/office/drawing/2014/main" id="{DB3E746B-0C0B-4884-9954-3E66B1ADFE6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89358" y="3701529"/>
            <a:ext cx="511134" cy="512487"/>
          </a:xfrm>
          <a:prstGeom prst="rect">
            <a:avLst/>
          </a:prstGeom>
        </p:spPr>
      </p:pic>
    </p:spTree>
    <p:extLst>
      <p:ext uri="{BB962C8B-B14F-4D97-AF65-F5344CB8AC3E}">
        <p14:creationId xmlns:p14="http://schemas.microsoft.com/office/powerpoint/2010/main" val="237153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731</TotalTime>
  <Words>165</Words>
  <Application>Microsoft Macintosh PowerPoint</Application>
  <PresentationFormat>Widescreen</PresentationFormat>
  <Paragraphs>35</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37</cp:revision>
  <dcterms:created xsi:type="dcterms:W3CDTF">2022-05-22T18:55:25Z</dcterms:created>
  <dcterms:modified xsi:type="dcterms:W3CDTF">2024-04-22T05:58:14Z</dcterms:modified>
</cp:coreProperties>
</file>