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8"/>
  </p:notesMasterIdLst>
  <p:sldIdLst>
    <p:sldId id="397" r:id="rId2"/>
    <p:sldId id="393" r:id="rId3"/>
    <p:sldId id="394" r:id="rId4"/>
    <p:sldId id="395" r:id="rId5"/>
    <p:sldId id="396"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5"/>
    <a:srgbClr val="3BA9D9"/>
    <a:srgbClr val="BDDFEC"/>
    <a:srgbClr val="E9830A"/>
    <a:srgbClr val="4DA00D"/>
    <a:srgbClr val="00B195"/>
    <a:srgbClr val="00826E"/>
    <a:srgbClr val="5BBFE7"/>
    <a:srgbClr val="86F2E2"/>
    <a:srgbClr val="D516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18" autoAdjust="0"/>
    <p:restoredTop sz="96058"/>
  </p:normalViewPr>
  <p:slideViewPr>
    <p:cSldViewPr snapToGrid="0" snapToObjects="1">
      <p:cViewPr varScale="1">
        <p:scale>
          <a:sx n="128" d="100"/>
          <a:sy n="128" d="100"/>
        </p:scale>
        <p:origin x="352"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1997&amp;utm_source=template-powerpoint&amp;utm_medium=content&amp;utm_campaign=Sample+Business+Analysis+Scenario-powerpoint-11997&amp;lpa=Sample+Business+Analysis+Scenario+powerpoint+11997"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63A3E-8990-1270-2183-7E1B7043507E}"/>
              </a:ext>
            </a:extLst>
          </p:cNvPr>
          <p:cNvSpPr/>
          <p:nvPr/>
        </p:nvSpPr>
        <p:spPr>
          <a:xfrm>
            <a:off x="-1" y="282533"/>
            <a:ext cx="12192001" cy="6858000"/>
          </a:xfrm>
          <a:prstGeom prst="rect">
            <a:avLst/>
          </a:prstGeom>
          <a:gradFill>
            <a:gsLst>
              <a:gs pos="0">
                <a:schemeClr val="accent4">
                  <a:lumMod val="60000"/>
                  <a:lumOff val="40000"/>
                  <a:alpha val="50000"/>
                </a:schemeClr>
              </a:gs>
              <a:gs pos="66000">
                <a:schemeClr val="accent4">
                  <a:lumMod val="20000"/>
                  <a:lumOff val="80000"/>
                  <a:alpha val="59751"/>
                </a:schemeClr>
              </a:gs>
              <a:gs pos="40000">
                <a:schemeClr val="accent4">
                  <a:lumMod val="40000"/>
                  <a:lumOff val="60000"/>
                  <a:alpha val="50000"/>
                </a:schemeClr>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C172730-227A-D6DC-8DBF-D9D816EC2240}"/>
              </a:ext>
            </a:extLst>
          </p:cNvPr>
          <p:cNvSpPr txBox="1"/>
          <p:nvPr/>
        </p:nvSpPr>
        <p:spPr>
          <a:xfrm>
            <a:off x="249647" y="282533"/>
            <a:ext cx="6190909"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Example Business Analysis Scenario Template</a:t>
            </a:r>
          </a:p>
        </p:txBody>
      </p:sp>
      <p:pic>
        <p:nvPicPr>
          <p:cNvPr id="7" name="Picture 6">
            <a:hlinkClick r:id="rId2"/>
            <a:extLst>
              <a:ext uri="{FF2B5EF4-FFF2-40B4-BE49-F238E27FC236}">
                <a16:creationId xmlns:a16="http://schemas.microsoft.com/office/drawing/2014/main" id="{D707208F-3545-CBE2-6BE8-A0C73FA3BB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1366" y="310605"/>
            <a:ext cx="4678423" cy="649251"/>
          </a:xfrm>
          <a:prstGeom prst="rect">
            <a:avLst/>
          </a:prstGeom>
        </p:spPr>
      </p:pic>
      <p:sp>
        <p:nvSpPr>
          <p:cNvPr id="9" name="TextBox 8">
            <a:extLst>
              <a:ext uri="{FF2B5EF4-FFF2-40B4-BE49-F238E27FC236}">
                <a16:creationId xmlns:a16="http://schemas.microsoft.com/office/drawing/2014/main" id="{808716B6-0017-A2A5-0CA5-5D33318A938E}"/>
              </a:ext>
            </a:extLst>
          </p:cNvPr>
          <p:cNvSpPr txBox="1"/>
          <p:nvPr/>
        </p:nvSpPr>
        <p:spPr>
          <a:xfrm>
            <a:off x="293144" y="1692376"/>
            <a:ext cx="4558256" cy="4212179"/>
          </a:xfrm>
          <a:prstGeom prst="rect">
            <a:avLst/>
          </a:prstGeom>
          <a:noFill/>
        </p:spPr>
        <p:txBody>
          <a:bodyPr wrap="square" rtlCol="0">
            <a:spAutoFit/>
          </a:bodyPr>
          <a:lstStyle/>
          <a:p>
            <a:pPr algn="l" rtl="0">
              <a:lnSpc>
                <a:spcPct val="150000"/>
              </a:lnSpc>
              <a:spcBef>
                <a:spcPts val="0"/>
              </a:spcBef>
              <a:spcAft>
                <a:spcPts val="0"/>
              </a:spcAft>
            </a:pPr>
            <a:r>
              <a:rPr lang="en-US" sz="1200" b="1" i="0" u="none" strike="noStrike" dirty="0">
                <a:solidFill>
                  <a:srgbClr val="000000"/>
                </a:solidFill>
                <a:effectLst/>
                <a:latin typeface="Century Gothic" panose="020B0502020202020204" pitchFamily="34" charset="0"/>
              </a:rPr>
              <a:t>When to Use This Template:  </a:t>
            </a:r>
            <a:r>
              <a:rPr lang="en-US" sz="1200" i="0" u="none" strike="noStrike" dirty="0">
                <a:solidFill>
                  <a:srgbClr val="000000"/>
                </a:solidFill>
                <a:effectLst/>
                <a:latin typeface="Century Gothic" panose="020B0502020202020204" pitchFamily="34" charset="0"/>
              </a:rPr>
              <a:t>Employ this business analysis scenario template with or without sample data to present a detailed assessment of complex business scenarios, such as shifts in market dynamics or competitive landscapes, to your team or stakeholders. It's particularly useful for business analysts and corporate strategists who need to convey business environment analyses during strategic planning meetings or executive briefings. </a:t>
            </a:r>
          </a:p>
          <a:p>
            <a:pPr algn="l" rtl="0">
              <a:lnSpc>
                <a:spcPct val="150000"/>
              </a:lnSpc>
              <a:spcBef>
                <a:spcPts val="0"/>
              </a:spcBef>
              <a:spcAft>
                <a:spcPts val="0"/>
              </a:spcAft>
            </a:pPr>
            <a:r>
              <a:rPr lang="en-US" sz="12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en-US" sz="1200" b="1" i="0" u="none" strike="noStrike" dirty="0">
                <a:solidFill>
                  <a:srgbClr val="000000"/>
                </a:solidFill>
                <a:effectLst/>
                <a:latin typeface="Century Gothic" panose="020B0502020202020204" pitchFamily="34" charset="0"/>
              </a:rPr>
              <a:t>Notable Template Features:  </a:t>
            </a:r>
            <a:r>
              <a:rPr lang="en-US" sz="1200" i="0" u="none" strike="noStrike" dirty="0">
                <a:solidFill>
                  <a:srgbClr val="000000"/>
                </a:solidFill>
                <a:effectLst/>
                <a:latin typeface="Century Gothic" panose="020B0502020202020204" pitchFamily="34" charset="0"/>
              </a:rPr>
              <a:t>This template features comprehensive slide layouts that facilitate a clear, thorough exploration of various business scenarios. Its standout attributes include dedicated sections for detailing market trends, competitive analysis, and strategic implications, complemented by engaging visual elements. </a:t>
            </a:r>
          </a:p>
        </p:txBody>
      </p:sp>
      <p:pic>
        <p:nvPicPr>
          <p:cNvPr id="10" name="Picture 9">
            <a:extLst>
              <a:ext uri="{FF2B5EF4-FFF2-40B4-BE49-F238E27FC236}">
                <a16:creationId xmlns:a16="http://schemas.microsoft.com/office/drawing/2014/main" id="{C0B899E3-B03F-55C4-5371-A2AE145DEC50}"/>
              </a:ext>
            </a:extLst>
          </p:cNvPr>
          <p:cNvPicPr>
            <a:picLocks noChangeAspect="1"/>
          </p:cNvPicPr>
          <p:nvPr/>
        </p:nvPicPr>
        <p:blipFill>
          <a:blip r:embed="rId4"/>
          <a:srcRect/>
          <a:stretch/>
        </p:blipFill>
        <p:spPr>
          <a:xfrm>
            <a:off x="5024024" y="1750991"/>
            <a:ext cx="6885765" cy="4122270"/>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28723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ACB103-9608-29F3-6652-FD56DFFCBE43}"/>
              </a:ext>
            </a:extLst>
          </p:cNvPr>
          <p:cNvSpPr/>
          <p:nvPr/>
        </p:nvSpPr>
        <p:spPr>
          <a:xfrm>
            <a:off x="405111" y="0"/>
            <a:ext cx="3657600" cy="685800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41605C5-D131-7ECE-860F-0993EE66F06C}"/>
              </a:ext>
            </a:extLst>
          </p:cNvPr>
          <p:cNvSpPr/>
          <p:nvPr/>
        </p:nvSpPr>
        <p:spPr>
          <a:xfrm>
            <a:off x="4062711" y="0"/>
            <a:ext cx="3657600" cy="6858000"/>
          </a:xfrm>
          <a:prstGeom prst="rect">
            <a:avLst/>
          </a:prstGeom>
          <a:solidFill>
            <a:schemeClr val="accent4">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C63A3E-8990-1270-2183-7E1B7043507E}"/>
              </a:ext>
            </a:extLst>
          </p:cNvPr>
          <p:cNvSpPr/>
          <p:nvPr/>
        </p:nvSpPr>
        <p:spPr>
          <a:xfrm>
            <a:off x="7720311" y="0"/>
            <a:ext cx="3657600" cy="6858000"/>
          </a:xfrm>
          <a:prstGeom prst="rect">
            <a:avLst/>
          </a:prstGeom>
          <a:solidFill>
            <a:srgbClr val="5BBFE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364380C-B459-E93B-C5DB-18D7C0BB5E48}"/>
              </a:ext>
            </a:extLst>
          </p:cNvPr>
          <p:cNvSpPr/>
          <p:nvPr/>
        </p:nvSpPr>
        <p:spPr>
          <a:xfrm>
            <a:off x="567158" y="1945062"/>
            <a:ext cx="7315201" cy="2653521"/>
          </a:xfrm>
          <a:custGeom>
            <a:avLst/>
            <a:gdLst>
              <a:gd name="connsiteX0" fmla="*/ 0 w 7315201"/>
              <a:gd name="connsiteY0" fmla="*/ 0 h 2653521"/>
              <a:gd name="connsiteX1" fmla="*/ 7315201 w 7315201"/>
              <a:gd name="connsiteY1" fmla="*/ 0 h 2653521"/>
              <a:gd name="connsiteX2" fmla="*/ 7315201 w 7315201"/>
              <a:gd name="connsiteY2" fmla="*/ 2653521 h 2653521"/>
              <a:gd name="connsiteX3" fmla="*/ 0 w 7315201"/>
              <a:gd name="connsiteY3" fmla="*/ 2653521 h 2653521"/>
              <a:gd name="connsiteX4" fmla="*/ 0 w 7315201"/>
              <a:gd name="connsiteY4" fmla="*/ 0 h 2653521"/>
              <a:gd name="connsiteX0" fmla="*/ 0 w 7315201"/>
              <a:gd name="connsiteY0" fmla="*/ 960699 h 2653521"/>
              <a:gd name="connsiteX1" fmla="*/ 7315201 w 7315201"/>
              <a:gd name="connsiteY1" fmla="*/ 0 h 2653521"/>
              <a:gd name="connsiteX2" fmla="*/ 7315201 w 7315201"/>
              <a:gd name="connsiteY2" fmla="*/ 2653521 h 2653521"/>
              <a:gd name="connsiteX3" fmla="*/ 0 w 7315201"/>
              <a:gd name="connsiteY3" fmla="*/ 2653521 h 2653521"/>
              <a:gd name="connsiteX4" fmla="*/ 0 w 7315201"/>
              <a:gd name="connsiteY4" fmla="*/ 960699 h 2653521"/>
              <a:gd name="connsiteX0" fmla="*/ 0 w 7315201"/>
              <a:gd name="connsiteY0" fmla="*/ 960699 h 2653521"/>
              <a:gd name="connsiteX1" fmla="*/ 7315201 w 7315201"/>
              <a:gd name="connsiteY1" fmla="*/ 0 h 2653521"/>
              <a:gd name="connsiteX2" fmla="*/ 7315201 w 7315201"/>
              <a:gd name="connsiteY2" fmla="*/ 2653521 h 2653521"/>
              <a:gd name="connsiteX3" fmla="*/ 0 w 7315201"/>
              <a:gd name="connsiteY3" fmla="*/ 1715972 h 2653521"/>
              <a:gd name="connsiteX4" fmla="*/ 0 w 7315201"/>
              <a:gd name="connsiteY4" fmla="*/ 960699 h 2653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1" h="2653521">
                <a:moveTo>
                  <a:pt x="0" y="960699"/>
                </a:moveTo>
                <a:lnTo>
                  <a:pt x="7315201" y="0"/>
                </a:lnTo>
                <a:lnTo>
                  <a:pt x="7315201" y="2653521"/>
                </a:lnTo>
                <a:lnTo>
                  <a:pt x="0" y="1715972"/>
                </a:lnTo>
                <a:lnTo>
                  <a:pt x="0" y="960699"/>
                </a:lnTo>
                <a:close/>
              </a:path>
            </a:pathLst>
          </a:custGeom>
          <a:gradFill>
            <a:gsLst>
              <a:gs pos="99000">
                <a:schemeClr val="bg1"/>
              </a:gs>
              <a:gs pos="6000">
                <a:schemeClr val="bg1"/>
              </a:gs>
              <a:gs pos="29000">
                <a:srgbClr val="FFFFFF">
                  <a:alpha val="50000"/>
                </a:srgbClr>
              </a:gs>
              <a:gs pos="68000">
                <a:schemeClr val="bg1">
                  <a:alpha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5F5D6498-9855-48F3-ED46-83E8FDC57AFA}"/>
              </a:ext>
            </a:extLst>
          </p:cNvPr>
          <p:cNvSpPr/>
          <p:nvPr/>
        </p:nvSpPr>
        <p:spPr>
          <a:xfrm>
            <a:off x="477680" y="2906063"/>
            <a:ext cx="178956" cy="731520"/>
          </a:xfrm>
          <a:prstGeom prst="ellipse">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25DEB6C-B95C-FA74-BDBB-5C1F8FB2A088}"/>
              </a:ext>
            </a:extLst>
          </p:cNvPr>
          <p:cNvSpPr txBox="1"/>
          <p:nvPr/>
        </p:nvSpPr>
        <p:spPr>
          <a:xfrm>
            <a:off x="503950" y="57873"/>
            <a:ext cx="1729961"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FUTURISTIC</a:t>
            </a:r>
          </a:p>
        </p:txBody>
      </p:sp>
      <p:sp>
        <p:nvSpPr>
          <p:cNvPr id="7" name="TextBox 6">
            <a:extLst>
              <a:ext uri="{FF2B5EF4-FFF2-40B4-BE49-F238E27FC236}">
                <a16:creationId xmlns:a16="http://schemas.microsoft.com/office/drawing/2014/main" id="{491F8343-D0DC-202A-A6B2-287BAE6408A5}"/>
              </a:ext>
            </a:extLst>
          </p:cNvPr>
          <p:cNvSpPr txBox="1"/>
          <p:nvPr/>
        </p:nvSpPr>
        <p:spPr>
          <a:xfrm>
            <a:off x="503950" y="465750"/>
            <a:ext cx="3431442" cy="1015663"/>
          </a:xfrm>
          <a:prstGeom prst="rect">
            <a:avLst/>
          </a:prstGeom>
          <a:noFill/>
        </p:spPr>
        <p:txBody>
          <a:bodyPr wrap="square" rtlCol="0">
            <a:spAutoFit/>
          </a:bodyPr>
          <a:lstStyle/>
          <a:p>
            <a:pPr>
              <a:spcAft>
                <a:spcPts val="600"/>
              </a:spcAft>
            </a:pPr>
            <a:r>
              <a:rPr lang="en-US" sz="1100" b="1" dirty="0">
                <a:solidFill>
                  <a:schemeClr val="accent4">
                    <a:lumMod val="50000"/>
                  </a:schemeClr>
                </a:solidFill>
                <a:latin typeface="Courier" pitchFamily="2" charset="0"/>
              </a:rPr>
              <a:t>Visionary:  </a:t>
            </a:r>
            <a:r>
              <a:rPr lang="en-US" sz="1100" dirty="0">
                <a:solidFill>
                  <a:schemeClr val="accent4">
                    <a:lumMod val="50000"/>
                  </a:schemeClr>
                </a:solidFill>
                <a:latin typeface="Courier" pitchFamily="2" charset="0"/>
              </a:rPr>
              <a:t>Focused on innovative and forward-thinking strategies.</a:t>
            </a:r>
          </a:p>
          <a:p>
            <a:pPr>
              <a:spcAft>
                <a:spcPts val="600"/>
              </a:spcAft>
            </a:pPr>
            <a:r>
              <a:rPr lang="en-US" sz="1100" b="1" dirty="0">
                <a:solidFill>
                  <a:schemeClr val="accent4">
                    <a:lumMod val="50000"/>
                  </a:schemeClr>
                </a:solidFill>
                <a:latin typeface="Courier" pitchFamily="2" charset="0"/>
              </a:rPr>
              <a:t>Forward-Looking:  </a:t>
            </a:r>
            <a:r>
              <a:rPr lang="en-US" sz="1100" dirty="0">
                <a:solidFill>
                  <a:schemeClr val="accent4">
                    <a:lumMod val="50000"/>
                  </a:schemeClr>
                </a:solidFill>
                <a:latin typeface="Courier" pitchFamily="2" charset="0"/>
              </a:rPr>
              <a:t>Emphasizes planning based on anticipated future trends and changes.</a:t>
            </a:r>
          </a:p>
        </p:txBody>
      </p:sp>
      <p:sp>
        <p:nvSpPr>
          <p:cNvPr id="9" name="TextBox 8">
            <a:extLst>
              <a:ext uri="{FF2B5EF4-FFF2-40B4-BE49-F238E27FC236}">
                <a16:creationId xmlns:a16="http://schemas.microsoft.com/office/drawing/2014/main" id="{D7A1B592-FBD0-6B87-48D2-DFE8E819BA1E}"/>
              </a:ext>
            </a:extLst>
          </p:cNvPr>
          <p:cNvSpPr txBox="1"/>
          <p:nvPr/>
        </p:nvSpPr>
        <p:spPr>
          <a:xfrm>
            <a:off x="4161550" y="57873"/>
            <a:ext cx="1882247"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PROACTIVE</a:t>
            </a:r>
          </a:p>
        </p:txBody>
      </p:sp>
      <p:sp>
        <p:nvSpPr>
          <p:cNvPr id="10" name="TextBox 9">
            <a:extLst>
              <a:ext uri="{FF2B5EF4-FFF2-40B4-BE49-F238E27FC236}">
                <a16:creationId xmlns:a16="http://schemas.microsoft.com/office/drawing/2014/main" id="{BD51637C-D94E-307F-2021-9613297A4867}"/>
              </a:ext>
            </a:extLst>
          </p:cNvPr>
          <p:cNvSpPr txBox="1"/>
          <p:nvPr/>
        </p:nvSpPr>
        <p:spPr>
          <a:xfrm>
            <a:off x="4161550" y="465750"/>
            <a:ext cx="3431442" cy="1184940"/>
          </a:xfrm>
          <a:prstGeom prst="rect">
            <a:avLst/>
          </a:prstGeom>
          <a:noFill/>
        </p:spPr>
        <p:txBody>
          <a:bodyPr wrap="square" rtlCol="0">
            <a:spAutoFit/>
          </a:bodyPr>
          <a:lstStyle/>
          <a:p>
            <a:pPr>
              <a:spcAft>
                <a:spcPts val="600"/>
              </a:spcAft>
            </a:pPr>
            <a:r>
              <a:rPr lang="en-US" sz="1100" b="1" dirty="0">
                <a:solidFill>
                  <a:schemeClr val="accent4">
                    <a:lumMod val="50000"/>
                  </a:schemeClr>
                </a:solidFill>
                <a:latin typeface="Courier" pitchFamily="2" charset="0"/>
              </a:rPr>
              <a:t>Preemptive:  </a:t>
            </a:r>
            <a:r>
              <a:rPr lang="en-US" sz="1100" dirty="0">
                <a:solidFill>
                  <a:schemeClr val="accent4">
                    <a:lumMod val="50000"/>
                  </a:schemeClr>
                </a:solidFill>
                <a:latin typeface="Courier" pitchFamily="2" charset="0"/>
              </a:rPr>
              <a:t>Involves taking action in anticipation of future problems or needs.</a:t>
            </a:r>
          </a:p>
          <a:p>
            <a:pPr>
              <a:spcAft>
                <a:spcPts val="600"/>
              </a:spcAft>
            </a:pPr>
            <a:r>
              <a:rPr lang="en-US" sz="1100" b="1" dirty="0">
                <a:solidFill>
                  <a:schemeClr val="accent4">
                    <a:lumMod val="50000"/>
                  </a:schemeClr>
                </a:solidFill>
                <a:latin typeface="Courier" pitchFamily="2" charset="0"/>
              </a:rPr>
              <a:t>Initiative-Driven:  </a:t>
            </a:r>
            <a:r>
              <a:rPr lang="en-US" sz="1100" dirty="0">
                <a:solidFill>
                  <a:schemeClr val="accent4">
                    <a:lumMod val="50000"/>
                  </a:schemeClr>
                </a:solidFill>
                <a:latin typeface="Courier" pitchFamily="2" charset="0"/>
              </a:rPr>
              <a:t>Characterized by taking charge and acting in advance of situations.</a:t>
            </a:r>
          </a:p>
        </p:txBody>
      </p:sp>
      <p:sp>
        <p:nvSpPr>
          <p:cNvPr id="12" name="TextBox 11">
            <a:extLst>
              <a:ext uri="{FF2B5EF4-FFF2-40B4-BE49-F238E27FC236}">
                <a16:creationId xmlns:a16="http://schemas.microsoft.com/office/drawing/2014/main" id="{D617D01C-CF8E-5B4F-8984-C6BCB9933EE4}"/>
              </a:ext>
            </a:extLst>
          </p:cNvPr>
          <p:cNvSpPr txBox="1"/>
          <p:nvPr/>
        </p:nvSpPr>
        <p:spPr>
          <a:xfrm>
            <a:off x="7819150" y="57873"/>
            <a:ext cx="3065263"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RISK MANAGEMENT</a:t>
            </a:r>
          </a:p>
        </p:txBody>
      </p:sp>
      <p:sp>
        <p:nvSpPr>
          <p:cNvPr id="13" name="TextBox 12">
            <a:extLst>
              <a:ext uri="{FF2B5EF4-FFF2-40B4-BE49-F238E27FC236}">
                <a16:creationId xmlns:a16="http://schemas.microsoft.com/office/drawing/2014/main" id="{5B8283DB-49E6-7E2C-F6F2-601B2A89A32A}"/>
              </a:ext>
            </a:extLst>
          </p:cNvPr>
          <p:cNvSpPr txBox="1"/>
          <p:nvPr/>
        </p:nvSpPr>
        <p:spPr>
          <a:xfrm>
            <a:off x="7819150" y="465750"/>
            <a:ext cx="3431442" cy="1184940"/>
          </a:xfrm>
          <a:prstGeom prst="rect">
            <a:avLst/>
          </a:prstGeom>
          <a:noFill/>
        </p:spPr>
        <p:txBody>
          <a:bodyPr wrap="square" rtlCol="0">
            <a:spAutoFit/>
          </a:bodyPr>
          <a:lstStyle/>
          <a:p>
            <a:pPr>
              <a:spcAft>
                <a:spcPts val="600"/>
              </a:spcAft>
            </a:pPr>
            <a:r>
              <a:rPr lang="en-US" sz="1100" b="1" dirty="0">
                <a:solidFill>
                  <a:schemeClr val="accent4">
                    <a:lumMod val="50000"/>
                  </a:schemeClr>
                </a:solidFill>
                <a:latin typeface="Courier" pitchFamily="2" charset="0"/>
              </a:rPr>
              <a:t>Hazard Mitigation:  </a:t>
            </a:r>
            <a:r>
              <a:rPr lang="en-US" sz="1100" dirty="0">
                <a:solidFill>
                  <a:schemeClr val="accent4">
                    <a:lumMod val="50000"/>
                  </a:schemeClr>
                </a:solidFill>
                <a:latin typeface="Courier" pitchFamily="2" charset="0"/>
              </a:rPr>
              <a:t>The process of reducing or eliminating risks to protect stakeholders.</a:t>
            </a:r>
          </a:p>
          <a:p>
            <a:pPr>
              <a:spcAft>
                <a:spcPts val="600"/>
              </a:spcAft>
            </a:pPr>
            <a:r>
              <a:rPr lang="en-US" sz="1100" b="1" dirty="0">
                <a:solidFill>
                  <a:schemeClr val="accent4">
                    <a:lumMod val="50000"/>
                  </a:schemeClr>
                </a:solidFill>
                <a:latin typeface="Courier" pitchFamily="2" charset="0"/>
              </a:rPr>
              <a:t>Contingency Planning:  </a:t>
            </a:r>
            <a:r>
              <a:rPr lang="en-US" sz="1100" dirty="0">
                <a:solidFill>
                  <a:schemeClr val="accent4">
                    <a:lumMod val="50000"/>
                  </a:schemeClr>
                </a:solidFill>
                <a:latin typeface="Courier" pitchFamily="2" charset="0"/>
              </a:rPr>
              <a:t>Involves preparing for potential future risks to minimize their impact.</a:t>
            </a:r>
          </a:p>
        </p:txBody>
      </p:sp>
      <p:sp>
        <p:nvSpPr>
          <p:cNvPr id="14" name="TextBox 13">
            <a:extLst>
              <a:ext uri="{FF2B5EF4-FFF2-40B4-BE49-F238E27FC236}">
                <a16:creationId xmlns:a16="http://schemas.microsoft.com/office/drawing/2014/main" id="{5E73431F-3A74-A31E-C41A-CDFEC41319EC}"/>
              </a:ext>
            </a:extLst>
          </p:cNvPr>
          <p:cNvSpPr txBox="1"/>
          <p:nvPr/>
        </p:nvSpPr>
        <p:spPr>
          <a:xfrm>
            <a:off x="503950" y="5026730"/>
            <a:ext cx="1954381"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INVESTMENT</a:t>
            </a:r>
          </a:p>
        </p:txBody>
      </p:sp>
      <p:sp>
        <p:nvSpPr>
          <p:cNvPr id="15" name="TextBox 14">
            <a:extLst>
              <a:ext uri="{FF2B5EF4-FFF2-40B4-BE49-F238E27FC236}">
                <a16:creationId xmlns:a16="http://schemas.microsoft.com/office/drawing/2014/main" id="{819E0866-E93D-F5D0-7D8D-863535BB1B59}"/>
              </a:ext>
            </a:extLst>
          </p:cNvPr>
          <p:cNvSpPr txBox="1"/>
          <p:nvPr/>
        </p:nvSpPr>
        <p:spPr>
          <a:xfrm>
            <a:off x="503950" y="5434607"/>
            <a:ext cx="3431442" cy="1184940"/>
          </a:xfrm>
          <a:prstGeom prst="rect">
            <a:avLst/>
          </a:prstGeom>
          <a:noFill/>
        </p:spPr>
        <p:txBody>
          <a:bodyPr wrap="square" rtlCol="0">
            <a:spAutoFit/>
          </a:bodyPr>
          <a:lstStyle/>
          <a:p>
            <a:pPr>
              <a:spcAft>
                <a:spcPts val="600"/>
              </a:spcAft>
            </a:pPr>
            <a:r>
              <a:rPr lang="en-US" sz="1100" b="1" dirty="0">
                <a:solidFill>
                  <a:schemeClr val="accent4">
                    <a:lumMod val="50000"/>
                  </a:schemeClr>
                </a:solidFill>
                <a:latin typeface="Courier" pitchFamily="2" charset="0"/>
              </a:rPr>
              <a:t>Capital Allocation:  </a:t>
            </a:r>
            <a:r>
              <a:rPr lang="en-US" sz="1100" dirty="0">
                <a:solidFill>
                  <a:schemeClr val="accent4">
                    <a:lumMod val="50000"/>
                  </a:schemeClr>
                </a:solidFill>
                <a:latin typeface="Courier" pitchFamily="2" charset="0"/>
              </a:rPr>
              <a:t>The process of assigning financial resources to different areas.</a:t>
            </a:r>
          </a:p>
          <a:p>
            <a:pPr>
              <a:spcAft>
                <a:spcPts val="600"/>
              </a:spcAft>
            </a:pPr>
            <a:r>
              <a:rPr lang="en-US" sz="1100" b="1" dirty="0">
                <a:solidFill>
                  <a:schemeClr val="accent4">
                    <a:lumMod val="50000"/>
                  </a:schemeClr>
                </a:solidFill>
                <a:latin typeface="Courier" pitchFamily="2" charset="0"/>
              </a:rPr>
              <a:t>Resource Commitment:  </a:t>
            </a:r>
            <a:r>
              <a:rPr lang="en-US" sz="1100" dirty="0">
                <a:solidFill>
                  <a:schemeClr val="accent4">
                    <a:lumMod val="50000"/>
                  </a:schemeClr>
                </a:solidFill>
                <a:latin typeface="Courier" pitchFamily="2" charset="0"/>
              </a:rPr>
              <a:t>Investing resources, such as time or money, in a venture.</a:t>
            </a:r>
          </a:p>
        </p:txBody>
      </p:sp>
      <p:sp>
        <p:nvSpPr>
          <p:cNvPr id="16" name="TextBox 15">
            <a:extLst>
              <a:ext uri="{FF2B5EF4-FFF2-40B4-BE49-F238E27FC236}">
                <a16:creationId xmlns:a16="http://schemas.microsoft.com/office/drawing/2014/main" id="{46E8F4C1-198A-7C7F-95B4-E2D43944895E}"/>
              </a:ext>
            </a:extLst>
          </p:cNvPr>
          <p:cNvSpPr txBox="1"/>
          <p:nvPr/>
        </p:nvSpPr>
        <p:spPr>
          <a:xfrm>
            <a:off x="4161550" y="5026730"/>
            <a:ext cx="987771"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COST</a:t>
            </a:r>
          </a:p>
        </p:txBody>
      </p:sp>
      <p:sp>
        <p:nvSpPr>
          <p:cNvPr id="17" name="TextBox 16">
            <a:extLst>
              <a:ext uri="{FF2B5EF4-FFF2-40B4-BE49-F238E27FC236}">
                <a16:creationId xmlns:a16="http://schemas.microsoft.com/office/drawing/2014/main" id="{38ABB9DA-33DF-2B1B-7AF2-9ADC492DD56E}"/>
              </a:ext>
            </a:extLst>
          </p:cNvPr>
          <p:cNvSpPr txBox="1"/>
          <p:nvPr/>
        </p:nvSpPr>
        <p:spPr>
          <a:xfrm>
            <a:off x="4161550" y="5434607"/>
            <a:ext cx="3431442" cy="1015663"/>
          </a:xfrm>
          <a:prstGeom prst="rect">
            <a:avLst/>
          </a:prstGeom>
          <a:noFill/>
        </p:spPr>
        <p:txBody>
          <a:bodyPr wrap="square" rtlCol="0">
            <a:spAutoFit/>
          </a:bodyPr>
          <a:lstStyle/>
          <a:p>
            <a:pPr>
              <a:spcAft>
                <a:spcPts val="600"/>
              </a:spcAft>
            </a:pPr>
            <a:r>
              <a:rPr lang="en-US" sz="1100" b="1" dirty="0">
                <a:solidFill>
                  <a:schemeClr val="accent4">
                    <a:lumMod val="50000"/>
                  </a:schemeClr>
                </a:solidFill>
                <a:latin typeface="Courier" pitchFamily="2" charset="0"/>
              </a:rPr>
              <a:t>Expenditure:  </a:t>
            </a:r>
            <a:r>
              <a:rPr lang="en-US" sz="1100" dirty="0">
                <a:solidFill>
                  <a:schemeClr val="accent4">
                    <a:lumMod val="50000"/>
                  </a:schemeClr>
                </a:solidFill>
                <a:latin typeface="Courier" pitchFamily="2" charset="0"/>
              </a:rPr>
              <a:t>The amount of money or resources spent on something.</a:t>
            </a:r>
          </a:p>
          <a:p>
            <a:pPr>
              <a:spcAft>
                <a:spcPts val="600"/>
              </a:spcAft>
            </a:pPr>
            <a:r>
              <a:rPr lang="en-US" sz="1100" b="1" dirty="0">
                <a:solidFill>
                  <a:schemeClr val="accent4">
                    <a:lumMod val="50000"/>
                  </a:schemeClr>
                </a:solidFill>
                <a:latin typeface="Courier" pitchFamily="2" charset="0"/>
              </a:rPr>
              <a:t>Financial Outlay:  </a:t>
            </a:r>
            <a:r>
              <a:rPr lang="en-US" sz="1100" dirty="0">
                <a:solidFill>
                  <a:schemeClr val="accent4">
                    <a:lumMod val="50000"/>
                  </a:schemeClr>
                </a:solidFill>
                <a:latin typeface="Courier" pitchFamily="2" charset="0"/>
              </a:rPr>
              <a:t>The total amount of money required for a specific purpose or project.</a:t>
            </a:r>
          </a:p>
        </p:txBody>
      </p:sp>
      <p:sp>
        <p:nvSpPr>
          <p:cNvPr id="18" name="TextBox 17">
            <a:extLst>
              <a:ext uri="{FF2B5EF4-FFF2-40B4-BE49-F238E27FC236}">
                <a16:creationId xmlns:a16="http://schemas.microsoft.com/office/drawing/2014/main" id="{E370DB4A-8D77-C468-9AF5-FAE86FB5F7C0}"/>
              </a:ext>
            </a:extLst>
          </p:cNvPr>
          <p:cNvSpPr txBox="1"/>
          <p:nvPr/>
        </p:nvSpPr>
        <p:spPr>
          <a:xfrm>
            <a:off x="7819150" y="5026730"/>
            <a:ext cx="1422184"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BENEFITS</a:t>
            </a:r>
          </a:p>
        </p:txBody>
      </p:sp>
      <p:sp>
        <p:nvSpPr>
          <p:cNvPr id="19" name="TextBox 18">
            <a:extLst>
              <a:ext uri="{FF2B5EF4-FFF2-40B4-BE49-F238E27FC236}">
                <a16:creationId xmlns:a16="http://schemas.microsoft.com/office/drawing/2014/main" id="{7D83B082-27E0-494A-FF03-8801760FCBD8}"/>
              </a:ext>
            </a:extLst>
          </p:cNvPr>
          <p:cNvSpPr txBox="1"/>
          <p:nvPr/>
        </p:nvSpPr>
        <p:spPr>
          <a:xfrm>
            <a:off x="7819150" y="5434607"/>
            <a:ext cx="3431442" cy="1015663"/>
          </a:xfrm>
          <a:prstGeom prst="rect">
            <a:avLst/>
          </a:prstGeom>
          <a:noFill/>
        </p:spPr>
        <p:txBody>
          <a:bodyPr wrap="square" rtlCol="0">
            <a:spAutoFit/>
          </a:bodyPr>
          <a:lstStyle/>
          <a:p>
            <a:pPr>
              <a:spcAft>
                <a:spcPts val="600"/>
              </a:spcAft>
            </a:pPr>
            <a:r>
              <a:rPr lang="en-US" sz="1100" b="1" dirty="0">
                <a:solidFill>
                  <a:schemeClr val="accent4">
                    <a:lumMod val="50000"/>
                  </a:schemeClr>
                </a:solidFill>
                <a:latin typeface="Courier" pitchFamily="2" charset="0"/>
              </a:rPr>
              <a:t>Advantages:  </a:t>
            </a:r>
            <a:r>
              <a:rPr lang="en-US" sz="1100" dirty="0">
                <a:solidFill>
                  <a:schemeClr val="accent4">
                    <a:lumMod val="50000"/>
                  </a:schemeClr>
                </a:solidFill>
                <a:latin typeface="Courier" pitchFamily="2" charset="0"/>
              </a:rPr>
              <a:t>Positive outcomes or gains from a particular action or investment.</a:t>
            </a:r>
          </a:p>
          <a:p>
            <a:pPr>
              <a:spcAft>
                <a:spcPts val="600"/>
              </a:spcAft>
            </a:pPr>
            <a:r>
              <a:rPr lang="en-US" sz="1100" b="1" dirty="0">
                <a:solidFill>
                  <a:schemeClr val="accent4">
                    <a:lumMod val="50000"/>
                  </a:schemeClr>
                </a:solidFill>
                <a:latin typeface="Courier" pitchFamily="2" charset="0"/>
              </a:rPr>
              <a:t>Rewards:  </a:t>
            </a:r>
            <a:r>
              <a:rPr lang="en-US" sz="1100" dirty="0">
                <a:solidFill>
                  <a:schemeClr val="accent4">
                    <a:lumMod val="50000"/>
                  </a:schemeClr>
                </a:solidFill>
                <a:latin typeface="Courier" pitchFamily="2" charset="0"/>
              </a:rPr>
              <a:t>Returns or gains received from an investment or action.</a:t>
            </a:r>
          </a:p>
        </p:txBody>
      </p:sp>
      <p:cxnSp>
        <p:nvCxnSpPr>
          <p:cNvPr id="22" name="Straight Arrow Connector 21">
            <a:extLst>
              <a:ext uri="{FF2B5EF4-FFF2-40B4-BE49-F238E27FC236}">
                <a16:creationId xmlns:a16="http://schemas.microsoft.com/office/drawing/2014/main" id="{066DC238-4B09-D205-ABA3-F33B421FF4D3}"/>
              </a:ext>
            </a:extLst>
          </p:cNvPr>
          <p:cNvCxnSpPr>
            <a:cxnSpLocks/>
          </p:cNvCxnSpPr>
          <p:nvPr/>
        </p:nvCxnSpPr>
        <p:spPr>
          <a:xfrm flipV="1">
            <a:off x="567159" y="1833430"/>
            <a:ext cx="0" cy="3108960"/>
          </a:xfrm>
          <a:prstGeom prst="straightConnector1">
            <a:avLst/>
          </a:prstGeom>
          <a:ln w="25400" cap="rnd">
            <a:gradFill>
              <a:gsLst>
                <a:gs pos="0">
                  <a:schemeClr val="accent4">
                    <a:lumMod val="50000"/>
                  </a:schemeClr>
                </a:gs>
                <a:gs pos="100000">
                  <a:schemeClr val="accent4"/>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5A0495C-913E-2E91-40C3-BD3E2748FEAD}"/>
              </a:ext>
            </a:extLst>
          </p:cNvPr>
          <p:cNvCxnSpPr/>
          <p:nvPr/>
        </p:nvCxnSpPr>
        <p:spPr>
          <a:xfrm>
            <a:off x="567158" y="4942390"/>
            <a:ext cx="10607040" cy="0"/>
          </a:xfrm>
          <a:prstGeom prst="straightConnector1">
            <a:avLst/>
          </a:prstGeom>
          <a:ln w="50800" cap="rnd">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0" name="Oval 29">
            <a:extLst>
              <a:ext uri="{FF2B5EF4-FFF2-40B4-BE49-F238E27FC236}">
                <a16:creationId xmlns:a16="http://schemas.microsoft.com/office/drawing/2014/main" id="{C09083AC-6B7C-C4B0-1537-E9614A8FDE3F}"/>
              </a:ext>
            </a:extLst>
          </p:cNvPr>
          <p:cNvSpPr>
            <a:spLocks noChangeAspect="1"/>
          </p:cNvSpPr>
          <p:nvPr/>
        </p:nvSpPr>
        <p:spPr>
          <a:xfrm>
            <a:off x="4039561" y="2422525"/>
            <a:ext cx="357916" cy="1705337"/>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a:extLst>
              <a:ext uri="{FF2B5EF4-FFF2-40B4-BE49-F238E27FC236}">
                <a16:creationId xmlns:a16="http://schemas.microsoft.com/office/drawing/2014/main" id="{BA77F199-EF76-3224-3A7B-0D3E06F813EA}"/>
              </a:ext>
            </a:extLst>
          </p:cNvPr>
          <p:cNvCxnSpPr>
            <a:cxnSpLocks/>
          </p:cNvCxnSpPr>
          <p:nvPr/>
        </p:nvCxnSpPr>
        <p:spPr>
          <a:xfrm flipV="1">
            <a:off x="4224759" y="1833430"/>
            <a:ext cx="0" cy="3108960"/>
          </a:xfrm>
          <a:prstGeom prst="straightConnector1">
            <a:avLst/>
          </a:prstGeom>
          <a:ln w="25400" cap="rnd">
            <a:gradFill>
              <a:gsLst>
                <a:gs pos="0">
                  <a:schemeClr val="accent4">
                    <a:lumMod val="50000"/>
                  </a:schemeClr>
                </a:gs>
                <a:gs pos="100000">
                  <a:schemeClr val="accent4"/>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07D72A4B-D6BB-769C-B60F-D1794D5AFDD7}"/>
              </a:ext>
            </a:extLst>
          </p:cNvPr>
          <p:cNvSpPr>
            <a:spLocks noChangeAspect="1"/>
          </p:cNvSpPr>
          <p:nvPr/>
        </p:nvSpPr>
        <p:spPr>
          <a:xfrm>
            <a:off x="7558262" y="1945062"/>
            <a:ext cx="649154" cy="2653521"/>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a:extLst>
              <a:ext uri="{FF2B5EF4-FFF2-40B4-BE49-F238E27FC236}">
                <a16:creationId xmlns:a16="http://schemas.microsoft.com/office/drawing/2014/main" id="{ABAE1FD5-C3E3-93F4-EDA5-B7918FB5C6BA}"/>
              </a:ext>
            </a:extLst>
          </p:cNvPr>
          <p:cNvCxnSpPr>
            <a:cxnSpLocks/>
          </p:cNvCxnSpPr>
          <p:nvPr/>
        </p:nvCxnSpPr>
        <p:spPr>
          <a:xfrm flipV="1">
            <a:off x="7882359" y="1833430"/>
            <a:ext cx="0" cy="3108960"/>
          </a:xfrm>
          <a:prstGeom prst="straightConnector1">
            <a:avLst/>
          </a:prstGeom>
          <a:ln w="25400" cap="rnd">
            <a:gradFill>
              <a:gsLst>
                <a:gs pos="0">
                  <a:schemeClr val="accent4">
                    <a:lumMod val="50000"/>
                  </a:schemeClr>
                </a:gs>
                <a:gs pos="100000">
                  <a:schemeClr val="accent4"/>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D9D6B1F6-310F-E75F-C713-6939F4BBEB01}"/>
              </a:ext>
            </a:extLst>
          </p:cNvPr>
          <p:cNvCxnSpPr>
            <a:cxnSpLocks/>
          </p:cNvCxnSpPr>
          <p:nvPr/>
        </p:nvCxnSpPr>
        <p:spPr>
          <a:xfrm>
            <a:off x="534040" y="3266977"/>
            <a:ext cx="7673376" cy="0"/>
          </a:xfrm>
          <a:prstGeom prst="straightConnector1">
            <a:avLst/>
          </a:prstGeom>
          <a:ln w="31750" cap="rnd">
            <a:gradFill>
              <a:gsLst>
                <a:gs pos="100000">
                  <a:srgbClr val="00B195"/>
                </a:gs>
                <a:gs pos="26000">
                  <a:srgbClr val="92D050"/>
                </a:gs>
              </a:gsLst>
              <a:lin ang="0" scaled="0"/>
            </a:gradFill>
            <a:prstDash val="dash"/>
            <a:tailEnd type="non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5D7A4627-0A9C-C45D-B721-57370D9BF269}"/>
              </a:ext>
            </a:extLst>
          </p:cNvPr>
          <p:cNvCxnSpPr>
            <a:cxnSpLocks/>
          </p:cNvCxnSpPr>
          <p:nvPr/>
        </p:nvCxnSpPr>
        <p:spPr>
          <a:xfrm>
            <a:off x="534040" y="3271787"/>
            <a:ext cx="3713870" cy="358876"/>
          </a:xfrm>
          <a:prstGeom prst="straightConnector1">
            <a:avLst/>
          </a:prstGeom>
          <a:ln w="31750" cap="rnd">
            <a:gradFill>
              <a:gsLst>
                <a:gs pos="0">
                  <a:srgbClr val="C00000"/>
                </a:gs>
                <a:gs pos="100000">
                  <a:srgbClr val="FF0000"/>
                </a:gs>
              </a:gsLst>
              <a:lin ang="5400000" scaled="1"/>
            </a:gradFill>
            <a:prstDash val="sysDot"/>
            <a:tailEnd type="non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A7DEFE0C-0EE9-AB5A-6FE3-04C3F5BDD444}"/>
              </a:ext>
            </a:extLst>
          </p:cNvPr>
          <p:cNvCxnSpPr>
            <a:cxnSpLocks/>
          </p:cNvCxnSpPr>
          <p:nvPr/>
        </p:nvCxnSpPr>
        <p:spPr>
          <a:xfrm flipV="1">
            <a:off x="534040" y="2908101"/>
            <a:ext cx="3713870" cy="358876"/>
          </a:xfrm>
          <a:prstGeom prst="straightConnector1">
            <a:avLst/>
          </a:prstGeom>
          <a:ln w="31750" cap="rnd">
            <a:gradFill>
              <a:gsLst>
                <a:gs pos="0">
                  <a:srgbClr val="C00000"/>
                </a:gs>
                <a:gs pos="100000">
                  <a:srgbClr val="FF0000"/>
                </a:gs>
              </a:gsLst>
              <a:lin ang="5400000" scaled="1"/>
            </a:gradFill>
            <a:prstDash val="sysDot"/>
            <a:tailEnd type="none" w="lg" len="lg"/>
          </a:ln>
        </p:spPr>
        <p:style>
          <a:lnRef idx="2">
            <a:schemeClr val="accent1"/>
          </a:lnRef>
          <a:fillRef idx="0">
            <a:schemeClr val="accent1"/>
          </a:fillRef>
          <a:effectRef idx="1">
            <a:schemeClr val="accent1"/>
          </a:effectRef>
          <a:fontRef idx="minor">
            <a:schemeClr val="tx1"/>
          </a:fontRef>
        </p:style>
      </p:cxnSp>
      <p:sp>
        <p:nvSpPr>
          <p:cNvPr id="49" name="Oval 48">
            <a:extLst>
              <a:ext uri="{FF2B5EF4-FFF2-40B4-BE49-F238E27FC236}">
                <a16:creationId xmlns:a16="http://schemas.microsoft.com/office/drawing/2014/main" id="{CB2CE18C-7762-48AC-BBB5-31EC27A01F6E}"/>
              </a:ext>
            </a:extLst>
          </p:cNvPr>
          <p:cNvSpPr/>
          <p:nvPr/>
        </p:nvSpPr>
        <p:spPr>
          <a:xfrm>
            <a:off x="7788821" y="2110825"/>
            <a:ext cx="182880" cy="28646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8178541-C1E8-828F-B64F-A2A948E85A0C}"/>
              </a:ext>
            </a:extLst>
          </p:cNvPr>
          <p:cNvSpPr/>
          <p:nvPr/>
        </p:nvSpPr>
        <p:spPr>
          <a:xfrm>
            <a:off x="7592992" y="2830983"/>
            <a:ext cx="579699" cy="25223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Arrow Connector 42">
            <a:extLst>
              <a:ext uri="{FF2B5EF4-FFF2-40B4-BE49-F238E27FC236}">
                <a16:creationId xmlns:a16="http://schemas.microsoft.com/office/drawing/2014/main" id="{7CF16464-E332-D21F-2C03-51F78A7ACD7D}"/>
              </a:ext>
            </a:extLst>
          </p:cNvPr>
          <p:cNvCxnSpPr>
            <a:cxnSpLocks/>
          </p:cNvCxnSpPr>
          <p:nvPr/>
        </p:nvCxnSpPr>
        <p:spPr>
          <a:xfrm flipV="1">
            <a:off x="4228229" y="2944164"/>
            <a:ext cx="3664799" cy="686499"/>
          </a:xfrm>
          <a:prstGeom prst="straightConnector1">
            <a:avLst/>
          </a:prstGeom>
          <a:ln w="31750" cap="rnd">
            <a:gradFill>
              <a:gsLst>
                <a:gs pos="0">
                  <a:srgbClr val="C00000"/>
                </a:gs>
                <a:gs pos="100000">
                  <a:srgbClr val="FF0000"/>
                </a:gs>
              </a:gsLst>
              <a:lin ang="5400000" scaled="1"/>
            </a:gradFill>
            <a:prstDash val="sysDot"/>
            <a:tailEnd type="oval" w="sm" len="sm"/>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7080DE76-2476-FA77-C7D7-6B74C49B5FAF}"/>
              </a:ext>
            </a:extLst>
          </p:cNvPr>
          <p:cNvCxnSpPr>
            <a:cxnSpLocks/>
          </p:cNvCxnSpPr>
          <p:nvPr/>
        </p:nvCxnSpPr>
        <p:spPr>
          <a:xfrm flipV="1">
            <a:off x="4228229" y="2240683"/>
            <a:ext cx="3664799" cy="667417"/>
          </a:xfrm>
          <a:prstGeom prst="straightConnector1">
            <a:avLst/>
          </a:prstGeom>
          <a:ln w="31750" cap="rnd">
            <a:gradFill>
              <a:gsLst>
                <a:gs pos="0">
                  <a:srgbClr val="C00000"/>
                </a:gs>
                <a:gs pos="100000">
                  <a:srgbClr val="FF0000"/>
                </a:gs>
              </a:gsLst>
              <a:lin ang="5400000" scaled="1"/>
            </a:gradFill>
            <a:prstDash val="sysDot"/>
            <a:tailEnd type="oval" w="sm" len="sm"/>
          </a:ln>
        </p:spPr>
        <p:style>
          <a:lnRef idx="2">
            <a:schemeClr val="accent1"/>
          </a:lnRef>
          <a:fillRef idx="0">
            <a:schemeClr val="accent1"/>
          </a:fillRef>
          <a:effectRef idx="1">
            <a:schemeClr val="accent1"/>
          </a:effectRef>
          <a:fontRef idx="minor">
            <a:schemeClr val="tx1"/>
          </a:fontRef>
        </p:style>
      </p:cxnSp>
      <p:sp>
        <p:nvSpPr>
          <p:cNvPr id="47" name="Oval 46">
            <a:extLst>
              <a:ext uri="{FF2B5EF4-FFF2-40B4-BE49-F238E27FC236}">
                <a16:creationId xmlns:a16="http://schemas.microsoft.com/office/drawing/2014/main" id="{80CB9366-6959-1C85-8DF6-F28B0B027AE7}"/>
              </a:ext>
            </a:extLst>
          </p:cNvPr>
          <p:cNvSpPr/>
          <p:nvPr/>
        </p:nvSpPr>
        <p:spPr>
          <a:xfrm>
            <a:off x="4139100" y="2767272"/>
            <a:ext cx="182880" cy="28646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DE3BE02-14F6-736C-999D-FA741CDA3B07}"/>
              </a:ext>
            </a:extLst>
          </p:cNvPr>
          <p:cNvSpPr/>
          <p:nvPr/>
        </p:nvSpPr>
        <p:spPr>
          <a:xfrm>
            <a:off x="4142128" y="3487431"/>
            <a:ext cx="182880" cy="28646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F6589279-033F-E7A2-6E33-C04CF3EBCE5D}"/>
              </a:ext>
            </a:extLst>
          </p:cNvPr>
          <p:cNvSpPr txBox="1"/>
          <p:nvPr/>
        </p:nvSpPr>
        <p:spPr>
          <a:xfrm>
            <a:off x="8501028" y="2023225"/>
            <a:ext cx="1892452" cy="461665"/>
          </a:xfrm>
          <a:prstGeom prst="rect">
            <a:avLst/>
          </a:prstGeom>
          <a:noFill/>
        </p:spPr>
        <p:txBody>
          <a:bodyPr wrap="square" rtlCol="0">
            <a:spAutoFit/>
          </a:bodyPr>
          <a:lstStyle/>
          <a:p>
            <a:pPr>
              <a:spcAft>
                <a:spcPts val="600"/>
              </a:spcAft>
            </a:pPr>
            <a:r>
              <a:rPr lang="en-US" sz="2400" dirty="0">
                <a:solidFill>
                  <a:schemeClr val="accent4">
                    <a:lumMod val="75000"/>
                  </a:schemeClr>
                </a:solidFill>
                <a:latin typeface="Courier" pitchFamily="2" charset="0"/>
              </a:rPr>
              <a:t>Outcome</a:t>
            </a:r>
          </a:p>
        </p:txBody>
      </p:sp>
      <p:sp>
        <p:nvSpPr>
          <p:cNvPr id="53" name="TextBox 52">
            <a:extLst>
              <a:ext uri="{FF2B5EF4-FFF2-40B4-BE49-F238E27FC236}">
                <a16:creationId xmlns:a16="http://schemas.microsoft.com/office/drawing/2014/main" id="{1480C73C-1DF3-1CFD-8CAD-A3222FE8EF09}"/>
              </a:ext>
            </a:extLst>
          </p:cNvPr>
          <p:cNvSpPr txBox="1"/>
          <p:nvPr/>
        </p:nvSpPr>
        <p:spPr>
          <a:xfrm>
            <a:off x="8501028" y="3698637"/>
            <a:ext cx="1892452" cy="461665"/>
          </a:xfrm>
          <a:prstGeom prst="rect">
            <a:avLst/>
          </a:prstGeom>
          <a:noFill/>
        </p:spPr>
        <p:txBody>
          <a:bodyPr wrap="square" rtlCol="0">
            <a:spAutoFit/>
          </a:bodyPr>
          <a:lstStyle/>
          <a:p>
            <a:pPr>
              <a:spcAft>
                <a:spcPts val="600"/>
              </a:spcAft>
            </a:pPr>
            <a:r>
              <a:rPr lang="en-US" sz="2400" dirty="0">
                <a:solidFill>
                  <a:schemeClr val="accent4">
                    <a:lumMod val="75000"/>
                  </a:schemeClr>
                </a:solidFill>
                <a:latin typeface="Courier" pitchFamily="2" charset="0"/>
              </a:rPr>
              <a:t>Returns</a:t>
            </a:r>
          </a:p>
        </p:txBody>
      </p:sp>
      <p:sp>
        <p:nvSpPr>
          <p:cNvPr id="54" name="TextBox 53">
            <a:extLst>
              <a:ext uri="{FF2B5EF4-FFF2-40B4-BE49-F238E27FC236}">
                <a16:creationId xmlns:a16="http://schemas.microsoft.com/office/drawing/2014/main" id="{FF61C078-575C-12A4-7130-D8EC8D7A5124}"/>
              </a:ext>
            </a:extLst>
          </p:cNvPr>
          <p:cNvSpPr txBox="1"/>
          <p:nvPr/>
        </p:nvSpPr>
        <p:spPr>
          <a:xfrm>
            <a:off x="2454160" y="2596048"/>
            <a:ext cx="380414" cy="461665"/>
          </a:xfrm>
          <a:prstGeom prst="rect">
            <a:avLst/>
          </a:prstGeom>
          <a:noFill/>
        </p:spPr>
        <p:txBody>
          <a:bodyPr wrap="square" rtlCol="0">
            <a:spAutoFit/>
          </a:bodyPr>
          <a:lstStyle/>
          <a:p>
            <a:pPr>
              <a:spcAft>
                <a:spcPts val="600"/>
              </a:spcAft>
            </a:pPr>
            <a:r>
              <a:rPr lang="en-US" sz="2400" dirty="0">
                <a:solidFill>
                  <a:schemeClr val="accent4">
                    <a:lumMod val="75000"/>
                  </a:schemeClr>
                </a:solidFill>
                <a:latin typeface="Courier" pitchFamily="2" charset="0"/>
              </a:rPr>
              <a:t>a</a:t>
            </a:r>
          </a:p>
        </p:txBody>
      </p:sp>
      <p:sp>
        <p:nvSpPr>
          <p:cNvPr id="55" name="TextBox 54">
            <a:extLst>
              <a:ext uri="{FF2B5EF4-FFF2-40B4-BE49-F238E27FC236}">
                <a16:creationId xmlns:a16="http://schemas.microsoft.com/office/drawing/2014/main" id="{06B3EACD-6B6C-BAC8-9085-837AA40DEEB3}"/>
              </a:ext>
            </a:extLst>
          </p:cNvPr>
          <p:cNvSpPr txBox="1"/>
          <p:nvPr/>
        </p:nvSpPr>
        <p:spPr>
          <a:xfrm>
            <a:off x="2454160" y="3477866"/>
            <a:ext cx="380414" cy="461665"/>
          </a:xfrm>
          <a:prstGeom prst="rect">
            <a:avLst/>
          </a:prstGeom>
          <a:noFill/>
        </p:spPr>
        <p:txBody>
          <a:bodyPr wrap="square" rtlCol="0">
            <a:spAutoFit/>
          </a:bodyPr>
          <a:lstStyle/>
          <a:p>
            <a:pPr>
              <a:spcAft>
                <a:spcPts val="600"/>
              </a:spcAft>
            </a:pPr>
            <a:r>
              <a:rPr lang="en-US" sz="2400" dirty="0">
                <a:solidFill>
                  <a:schemeClr val="accent4">
                    <a:lumMod val="75000"/>
                  </a:schemeClr>
                </a:solidFill>
                <a:latin typeface="Courier" pitchFamily="2" charset="0"/>
              </a:rPr>
              <a:t>b</a:t>
            </a:r>
          </a:p>
        </p:txBody>
      </p:sp>
      <p:sp>
        <p:nvSpPr>
          <p:cNvPr id="56" name="TextBox 55">
            <a:extLst>
              <a:ext uri="{FF2B5EF4-FFF2-40B4-BE49-F238E27FC236}">
                <a16:creationId xmlns:a16="http://schemas.microsoft.com/office/drawing/2014/main" id="{47BDACCB-A3DC-5108-1C6F-7AE78562A0DB}"/>
              </a:ext>
            </a:extLst>
          </p:cNvPr>
          <p:cNvSpPr txBox="1"/>
          <p:nvPr/>
        </p:nvSpPr>
        <p:spPr>
          <a:xfrm>
            <a:off x="4052043" y="2545679"/>
            <a:ext cx="380414" cy="246221"/>
          </a:xfrm>
          <a:prstGeom prst="rect">
            <a:avLst/>
          </a:prstGeom>
          <a:noFill/>
        </p:spPr>
        <p:txBody>
          <a:bodyPr wrap="square" rtlCol="0">
            <a:spAutoFit/>
          </a:bodyPr>
          <a:lstStyle/>
          <a:p>
            <a:pPr>
              <a:spcAft>
                <a:spcPts val="600"/>
              </a:spcAft>
            </a:pPr>
            <a:r>
              <a:rPr lang="en-US" sz="1000" dirty="0">
                <a:solidFill>
                  <a:schemeClr val="bg1"/>
                </a:solidFill>
                <a:latin typeface="Courier" pitchFamily="2" charset="0"/>
              </a:rPr>
              <a:t>a1</a:t>
            </a:r>
          </a:p>
        </p:txBody>
      </p:sp>
      <p:sp>
        <p:nvSpPr>
          <p:cNvPr id="57" name="TextBox 56">
            <a:extLst>
              <a:ext uri="{FF2B5EF4-FFF2-40B4-BE49-F238E27FC236}">
                <a16:creationId xmlns:a16="http://schemas.microsoft.com/office/drawing/2014/main" id="{2C68F3A2-317A-8570-39E9-CF6A22BC62A3}"/>
              </a:ext>
            </a:extLst>
          </p:cNvPr>
          <p:cNvSpPr txBox="1"/>
          <p:nvPr/>
        </p:nvSpPr>
        <p:spPr>
          <a:xfrm>
            <a:off x="4052043" y="3762418"/>
            <a:ext cx="380414" cy="246221"/>
          </a:xfrm>
          <a:prstGeom prst="rect">
            <a:avLst/>
          </a:prstGeom>
          <a:noFill/>
        </p:spPr>
        <p:txBody>
          <a:bodyPr wrap="square" rtlCol="0">
            <a:spAutoFit/>
          </a:bodyPr>
          <a:lstStyle/>
          <a:p>
            <a:pPr>
              <a:spcAft>
                <a:spcPts val="600"/>
              </a:spcAft>
            </a:pPr>
            <a:r>
              <a:rPr lang="en-US" sz="1000" dirty="0">
                <a:solidFill>
                  <a:schemeClr val="bg1"/>
                </a:solidFill>
                <a:latin typeface="Courier" pitchFamily="2" charset="0"/>
              </a:rPr>
              <a:t>b1</a:t>
            </a:r>
          </a:p>
        </p:txBody>
      </p:sp>
      <p:sp>
        <p:nvSpPr>
          <p:cNvPr id="58" name="TextBox 57">
            <a:extLst>
              <a:ext uri="{FF2B5EF4-FFF2-40B4-BE49-F238E27FC236}">
                <a16:creationId xmlns:a16="http://schemas.microsoft.com/office/drawing/2014/main" id="{25068698-3987-BE95-C5C2-F4ADB7FC1B53}"/>
              </a:ext>
            </a:extLst>
          </p:cNvPr>
          <p:cNvSpPr txBox="1"/>
          <p:nvPr/>
        </p:nvSpPr>
        <p:spPr>
          <a:xfrm>
            <a:off x="7572283" y="2303478"/>
            <a:ext cx="380414" cy="246221"/>
          </a:xfrm>
          <a:prstGeom prst="rect">
            <a:avLst/>
          </a:prstGeom>
          <a:noFill/>
        </p:spPr>
        <p:txBody>
          <a:bodyPr wrap="square" rtlCol="0">
            <a:spAutoFit/>
          </a:bodyPr>
          <a:lstStyle/>
          <a:p>
            <a:pPr>
              <a:spcAft>
                <a:spcPts val="600"/>
              </a:spcAft>
            </a:pPr>
            <a:r>
              <a:rPr lang="en-US" sz="1000" dirty="0">
                <a:solidFill>
                  <a:schemeClr val="accent4">
                    <a:lumMod val="50000"/>
                  </a:schemeClr>
                </a:solidFill>
                <a:latin typeface="Courier" pitchFamily="2" charset="0"/>
              </a:rPr>
              <a:t>a2</a:t>
            </a:r>
          </a:p>
        </p:txBody>
      </p:sp>
      <p:sp>
        <p:nvSpPr>
          <p:cNvPr id="59" name="TextBox 58">
            <a:extLst>
              <a:ext uri="{FF2B5EF4-FFF2-40B4-BE49-F238E27FC236}">
                <a16:creationId xmlns:a16="http://schemas.microsoft.com/office/drawing/2014/main" id="{49CD972F-6138-3B89-1028-E2050C58A9EE}"/>
              </a:ext>
            </a:extLst>
          </p:cNvPr>
          <p:cNvSpPr txBox="1"/>
          <p:nvPr/>
        </p:nvSpPr>
        <p:spPr>
          <a:xfrm>
            <a:off x="7572283" y="3034062"/>
            <a:ext cx="380414" cy="246221"/>
          </a:xfrm>
          <a:prstGeom prst="rect">
            <a:avLst/>
          </a:prstGeom>
          <a:noFill/>
        </p:spPr>
        <p:txBody>
          <a:bodyPr wrap="square" rtlCol="0">
            <a:spAutoFit/>
          </a:bodyPr>
          <a:lstStyle/>
          <a:p>
            <a:pPr>
              <a:spcAft>
                <a:spcPts val="600"/>
              </a:spcAft>
            </a:pPr>
            <a:r>
              <a:rPr lang="en-US" sz="1000" dirty="0">
                <a:solidFill>
                  <a:schemeClr val="accent4">
                    <a:lumMod val="50000"/>
                  </a:schemeClr>
                </a:solidFill>
                <a:latin typeface="Courier" pitchFamily="2" charset="0"/>
              </a:rPr>
              <a:t>b2</a:t>
            </a:r>
          </a:p>
        </p:txBody>
      </p:sp>
    </p:spTree>
    <p:extLst>
      <p:ext uri="{BB962C8B-B14F-4D97-AF65-F5344CB8AC3E}">
        <p14:creationId xmlns:p14="http://schemas.microsoft.com/office/powerpoint/2010/main" val="4282584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0D589874-789D-DB00-FF7B-F779CF89D8D3}"/>
              </a:ext>
            </a:extLst>
          </p:cNvPr>
          <p:cNvSpPr/>
          <p:nvPr/>
        </p:nvSpPr>
        <p:spPr>
          <a:xfrm>
            <a:off x="144898" y="428262"/>
            <a:ext cx="2743200" cy="1737360"/>
          </a:xfrm>
          <a:prstGeom prst="rect">
            <a:avLst/>
          </a:prstGeom>
          <a:gradFill>
            <a:gsLst>
              <a:gs pos="0">
                <a:schemeClr val="accent4"/>
              </a:gs>
              <a:gs pos="58000">
                <a:schemeClr val="accent4">
                  <a:lumMod val="50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C63A3E-8990-1270-2183-7E1B7043507E}"/>
              </a:ext>
            </a:extLst>
          </p:cNvPr>
          <p:cNvSpPr/>
          <p:nvPr/>
        </p:nvSpPr>
        <p:spPr>
          <a:xfrm>
            <a:off x="3035452" y="0"/>
            <a:ext cx="8342459" cy="6858000"/>
          </a:xfrm>
          <a:prstGeom prst="rect">
            <a:avLst/>
          </a:prstGeom>
          <a:solidFill>
            <a:srgbClr val="5BBFE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370DB4A-8D77-C468-9AF5-FAE86FB5F7C0}"/>
              </a:ext>
            </a:extLst>
          </p:cNvPr>
          <p:cNvSpPr txBox="1"/>
          <p:nvPr/>
        </p:nvSpPr>
        <p:spPr>
          <a:xfrm>
            <a:off x="3372354" y="4308032"/>
            <a:ext cx="1407758"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MISSION</a:t>
            </a:r>
          </a:p>
        </p:txBody>
      </p:sp>
      <p:sp>
        <p:nvSpPr>
          <p:cNvPr id="19" name="TextBox 18">
            <a:extLst>
              <a:ext uri="{FF2B5EF4-FFF2-40B4-BE49-F238E27FC236}">
                <a16:creationId xmlns:a16="http://schemas.microsoft.com/office/drawing/2014/main" id="{7D83B082-27E0-494A-FF03-8801760FCBD8}"/>
              </a:ext>
            </a:extLst>
          </p:cNvPr>
          <p:cNvSpPr txBox="1"/>
          <p:nvPr/>
        </p:nvSpPr>
        <p:spPr>
          <a:xfrm>
            <a:off x="3372353" y="4715909"/>
            <a:ext cx="3539427" cy="1523494"/>
          </a:xfrm>
          <a:prstGeom prst="rect">
            <a:avLst/>
          </a:prstGeom>
          <a:noFill/>
        </p:spPr>
        <p:txBody>
          <a:bodyPr wrap="square" rtlCol="0">
            <a:spAutoFit/>
          </a:bodyPr>
          <a:lstStyle/>
          <a:p>
            <a:pPr>
              <a:spcAft>
                <a:spcPts val="600"/>
              </a:spcAft>
            </a:pPr>
            <a:r>
              <a:rPr lang="en-US" sz="1100" b="1" dirty="0">
                <a:solidFill>
                  <a:schemeClr val="accent4">
                    <a:lumMod val="50000"/>
                  </a:schemeClr>
                </a:solidFill>
                <a:latin typeface="Courier" pitchFamily="2" charset="0"/>
              </a:rPr>
              <a:t>Core Purpose:  </a:t>
            </a:r>
            <a:r>
              <a:rPr lang="en-US" sz="1100" dirty="0">
                <a:solidFill>
                  <a:schemeClr val="accent4">
                    <a:lumMod val="50000"/>
                  </a:schemeClr>
                </a:solidFill>
                <a:latin typeface="Courier" pitchFamily="2" charset="0"/>
              </a:rPr>
              <a:t>This describes the fundamental reason for an organization's existence, beyond just making money.</a:t>
            </a:r>
          </a:p>
          <a:p>
            <a:pPr>
              <a:spcAft>
                <a:spcPts val="600"/>
              </a:spcAft>
            </a:pPr>
            <a:r>
              <a:rPr lang="en-US" sz="1100" b="1" dirty="0">
                <a:solidFill>
                  <a:schemeClr val="accent4">
                    <a:lumMod val="50000"/>
                  </a:schemeClr>
                </a:solidFill>
                <a:latin typeface="Courier" pitchFamily="2" charset="0"/>
              </a:rPr>
              <a:t>Organizational Objective:  </a:t>
            </a:r>
            <a:r>
              <a:rPr lang="en-US" sz="1100" dirty="0">
                <a:solidFill>
                  <a:schemeClr val="accent4">
                    <a:lumMod val="50000"/>
                  </a:schemeClr>
                </a:solidFill>
                <a:latin typeface="Courier" pitchFamily="2" charset="0"/>
              </a:rPr>
              <a:t>This encompasses the primary goals and aims that define the organization's current operations.</a:t>
            </a:r>
          </a:p>
        </p:txBody>
      </p:sp>
      <p:cxnSp>
        <p:nvCxnSpPr>
          <p:cNvPr id="21" name="Straight Arrow Connector 20">
            <a:extLst>
              <a:ext uri="{FF2B5EF4-FFF2-40B4-BE49-F238E27FC236}">
                <a16:creationId xmlns:a16="http://schemas.microsoft.com/office/drawing/2014/main" id="{15A0495C-913E-2E91-40C3-BD3E2748FEAD}"/>
              </a:ext>
            </a:extLst>
          </p:cNvPr>
          <p:cNvCxnSpPr>
            <a:cxnSpLocks/>
          </p:cNvCxnSpPr>
          <p:nvPr/>
        </p:nvCxnSpPr>
        <p:spPr>
          <a:xfrm>
            <a:off x="3252486" y="6261904"/>
            <a:ext cx="7870785" cy="0"/>
          </a:xfrm>
          <a:prstGeom prst="straightConnector1">
            <a:avLst/>
          </a:prstGeom>
          <a:ln w="50800" cap="rnd">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38" name="Group 37">
            <a:extLst>
              <a:ext uri="{FF2B5EF4-FFF2-40B4-BE49-F238E27FC236}">
                <a16:creationId xmlns:a16="http://schemas.microsoft.com/office/drawing/2014/main" id="{43169DBF-0277-30E5-38FF-D4F93E6C91F9}"/>
              </a:ext>
            </a:extLst>
          </p:cNvPr>
          <p:cNvGrpSpPr/>
          <p:nvPr/>
        </p:nvGrpSpPr>
        <p:grpSpPr>
          <a:xfrm>
            <a:off x="3372354" y="853774"/>
            <a:ext cx="6454545" cy="4828583"/>
            <a:chOff x="3438173" y="1945062"/>
            <a:chExt cx="6042952" cy="2653521"/>
          </a:xfrm>
        </p:grpSpPr>
        <p:sp>
          <p:nvSpPr>
            <p:cNvPr id="32" name="Rectangle 31">
              <a:extLst>
                <a:ext uri="{FF2B5EF4-FFF2-40B4-BE49-F238E27FC236}">
                  <a16:creationId xmlns:a16="http://schemas.microsoft.com/office/drawing/2014/main" id="{5364380C-B459-E93B-C5DB-18D7C0BB5E48}"/>
                </a:ext>
              </a:extLst>
            </p:cNvPr>
            <p:cNvSpPr/>
            <p:nvPr/>
          </p:nvSpPr>
          <p:spPr>
            <a:xfrm>
              <a:off x="3438173" y="1945062"/>
              <a:ext cx="5717895" cy="2653521"/>
            </a:xfrm>
            <a:custGeom>
              <a:avLst/>
              <a:gdLst>
                <a:gd name="connsiteX0" fmla="*/ 0 w 7315201"/>
                <a:gd name="connsiteY0" fmla="*/ 0 h 2653521"/>
                <a:gd name="connsiteX1" fmla="*/ 7315201 w 7315201"/>
                <a:gd name="connsiteY1" fmla="*/ 0 h 2653521"/>
                <a:gd name="connsiteX2" fmla="*/ 7315201 w 7315201"/>
                <a:gd name="connsiteY2" fmla="*/ 2653521 h 2653521"/>
                <a:gd name="connsiteX3" fmla="*/ 0 w 7315201"/>
                <a:gd name="connsiteY3" fmla="*/ 2653521 h 2653521"/>
                <a:gd name="connsiteX4" fmla="*/ 0 w 7315201"/>
                <a:gd name="connsiteY4" fmla="*/ 0 h 2653521"/>
                <a:gd name="connsiteX0" fmla="*/ 0 w 7315201"/>
                <a:gd name="connsiteY0" fmla="*/ 960699 h 2653521"/>
                <a:gd name="connsiteX1" fmla="*/ 7315201 w 7315201"/>
                <a:gd name="connsiteY1" fmla="*/ 0 h 2653521"/>
                <a:gd name="connsiteX2" fmla="*/ 7315201 w 7315201"/>
                <a:gd name="connsiteY2" fmla="*/ 2653521 h 2653521"/>
                <a:gd name="connsiteX3" fmla="*/ 0 w 7315201"/>
                <a:gd name="connsiteY3" fmla="*/ 2653521 h 2653521"/>
                <a:gd name="connsiteX4" fmla="*/ 0 w 7315201"/>
                <a:gd name="connsiteY4" fmla="*/ 960699 h 2653521"/>
                <a:gd name="connsiteX0" fmla="*/ 0 w 7315201"/>
                <a:gd name="connsiteY0" fmla="*/ 960699 h 2653521"/>
                <a:gd name="connsiteX1" fmla="*/ 7315201 w 7315201"/>
                <a:gd name="connsiteY1" fmla="*/ 0 h 2653521"/>
                <a:gd name="connsiteX2" fmla="*/ 7315201 w 7315201"/>
                <a:gd name="connsiteY2" fmla="*/ 2653521 h 2653521"/>
                <a:gd name="connsiteX3" fmla="*/ 0 w 7315201"/>
                <a:gd name="connsiteY3" fmla="*/ 1715972 h 2653521"/>
                <a:gd name="connsiteX4" fmla="*/ 0 w 7315201"/>
                <a:gd name="connsiteY4" fmla="*/ 960699 h 2653521"/>
                <a:gd name="connsiteX0" fmla="*/ 0 w 7315201"/>
                <a:gd name="connsiteY0" fmla="*/ 1715972 h 2653521"/>
                <a:gd name="connsiteX1" fmla="*/ 7315201 w 7315201"/>
                <a:gd name="connsiteY1" fmla="*/ 0 h 2653521"/>
                <a:gd name="connsiteX2" fmla="*/ 7315201 w 7315201"/>
                <a:gd name="connsiteY2" fmla="*/ 2653521 h 2653521"/>
                <a:gd name="connsiteX3" fmla="*/ 0 w 7315201"/>
                <a:gd name="connsiteY3" fmla="*/ 1715972 h 2653521"/>
                <a:gd name="connsiteX0" fmla="*/ 0 w 7326776"/>
                <a:gd name="connsiteY0" fmla="*/ 1299283 h 2653521"/>
                <a:gd name="connsiteX1" fmla="*/ 7326776 w 7326776"/>
                <a:gd name="connsiteY1" fmla="*/ 0 h 2653521"/>
                <a:gd name="connsiteX2" fmla="*/ 7326776 w 7326776"/>
                <a:gd name="connsiteY2" fmla="*/ 2653521 h 2653521"/>
                <a:gd name="connsiteX3" fmla="*/ 0 w 7326776"/>
                <a:gd name="connsiteY3" fmla="*/ 1299283 h 2653521"/>
                <a:gd name="connsiteX0" fmla="*/ 0 w 5717895"/>
                <a:gd name="connsiteY0" fmla="*/ 1322433 h 2653521"/>
                <a:gd name="connsiteX1" fmla="*/ 5717895 w 5717895"/>
                <a:gd name="connsiteY1" fmla="*/ 0 h 2653521"/>
                <a:gd name="connsiteX2" fmla="*/ 5717895 w 5717895"/>
                <a:gd name="connsiteY2" fmla="*/ 2653521 h 2653521"/>
                <a:gd name="connsiteX3" fmla="*/ 0 w 5717895"/>
                <a:gd name="connsiteY3" fmla="*/ 1322433 h 2653521"/>
              </a:gdLst>
              <a:ahLst/>
              <a:cxnLst>
                <a:cxn ang="0">
                  <a:pos x="connsiteX0" y="connsiteY0"/>
                </a:cxn>
                <a:cxn ang="0">
                  <a:pos x="connsiteX1" y="connsiteY1"/>
                </a:cxn>
                <a:cxn ang="0">
                  <a:pos x="connsiteX2" y="connsiteY2"/>
                </a:cxn>
                <a:cxn ang="0">
                  <a:pos x="connsiteX3" y="connsiteY3"/>
                </a:cxn>
              </a:cxnLst>
              <a:rect l="l" t="t" r="r" b="b"/>
              <a:pathLst>
                <a:path w="5717895" h="2653521">
                  <a:moveTo>
                    <a:pt x="0" y="1322433"/>
                  </a:moveTo>
                  <a:lnTo>
                    <a:pt x="5717895" y="0"/>
                  </a:lnTo>
                  <a:lnTo>
                    <a:pt x="5717895" y="2653521"/>
                  </a:lnTo>
                  <a:lnTo>
                    <a:pt x="0" y="1322433"/>
                  </a:lnTo>
                  <a:close/>
                </a:path>
              </a:pathLst>
            </a:custGeom>
            <a:gradFill>
              <a:gsLst>
                <a:gs pos="100000">
                  <a:schemeClr val="bg1"/>
                </a:gs>
                <a:gs pos="0">
                  <a:schemeClr val="bg1"/>
                </a:gs>
                <a:gs pos="57000">
                  <a:schemeClr val="bg1">
                    <a:alpha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07D72A4B-D6BB-769C-B60F-D1794D5AFDD7}"/>
                </a:ext>
              </a:extLst>
            </p:cNvPr>
            <p:cNvSpPr>
              <a:spLocks noChangeAspect="1"/>
            </p:cNvSpPr>
            <p:nvPr/>
          </p:nvSpPr>
          <p:spPr>
            <a:xfrm>
              <a:off x="8831971" y="1945062"/>
              <a:ext cx="649154" cy="2653521"/>
            </a:xfrm>
            <a:prstGeom prst="ellipse">
              <a:avLst/>
            </a:prstGeom>
            <a:gradFill>
              <a:gsLst>
                <a:gs pos="99000">
                  <a:schemeClr val="accent4">
                    <a:lumMod val="50000"/>
                  </a:schemeClr>
                </a:gs>
                <a:gs pos="14000">
                  <a:schemeClr val="accent4"/>
                </a:gs>
                <a:gs pos="28000">
                  <a:schemeClr val="accent4">
                    <a:lumMod val="7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0" name="Straight Arrow Connector 39">
            <a:extLst>
              <a:ext uri="{FF2B5EF4-FFF2-40B4-BE49-F238E27FC236}">
                <a16:creationId xmlns:a16="http://schemas.microsoft.com/office/drawing/2014/main" id="{D9D6B1F6-310F-E75F-C713-6939F4BBEB01}"/>
              </a:ext>
            </a:extLst>
          </p:cNvPr>
          <p:cNvCxnSpPr>
            <a:cxnSpLocks/>
          </p:cNvCxnSpPr>
          <p:nvPr/>
        </p:nvCxnSpPr>
        <p:spPr>
          <a:xfrm>
            <a:off x="3438173" y="3266977"/>
            <a:ext cx="7604075" cy="0"/>
          </a:xfrm>
          <a:prstGeom prst="straightConnector1">
            <a:avLst/>
          </a:prstGeom>
          <a:ln w="31750" cap="rnd">
            <a:gradFill>
              <a:gsLst>
                <a:gs pos="100000">
                  <a:srgbClr val="00B195"/>
                </a:gs>
                <a:gs pos="26000">
                  <a:srgbClr val="92D050"/>
                </a:gs>
              </a:gsLst>
              <a:lin ang="0" scaled="0"/>
            </a:gradFill>
            <a:prstDash val="dash"/>
            <a:tailEnd type="none"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EE4D111-9701-136C-47B3-C62362BC8CBB}"/>
              </a:ext>
            </a:extLst>
          </p:cNvPr>
          <p:cNvCxnSpPr>
            <a:cxnSpLocks/>
          </p:cNvCxnSpPr>
          <p:nvPr/>
        </p:nvCxnSpPr>
        <p:spPr>
          <a:xfrm flipV="1">
            <a:off x="3252486" y="196770"/>
            <a:ext cx="0" cy="6065134"/>
          </a:xfrm>
          <a:prstGeom prst="straightConnector1">
            <a:avLst/>
          </a:prstGeom>
          <a:ln w="50800" cap="rnd">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61" name="Freeform 60">
            <a:extLst>
              <a:ext uri="{FF2B5EF4-FFF2-40B4-BE49-F238E27FC236}">
                <a16:creationId xmlns:a16="http://schemas.microsoft.com/office/drawing/2014/main" id="{3BAC5921-5B81-8801-94A0-0DCA6CEDDC71}"/>
              </a:ext>
            </a:extLst>
          </p:cNvPr>
          <p:cNvSpPr/>
          <p:nvPr/>
        </p:nvSpPr>
        <p:spPr>
          <a:xfrm>
            <a:off x="3356658" y="2372537"/>
            <a:ext cx="5451675" cy="891523"/>
          </a:xfrm>
          <a:custGeom>
            <a:avLst/>
            <a:gdLst>
              <a:gd name="connsiteX0" fmla="*/ 0 w 5721059"/>
              <a:gd name="connsiteY0" fmla="*/ 854526 h 854526"/>
              <a:gd name="connsiteX1" fmla="*/ 3368233 w 5721059"/>
              <a:gd name="connsiteY1" fmla="*/ 32723 h 854526"/>
              <a:gd name="connsiteX2" fmla="*/ 5428526 w 5721059"/>
              <a:gd name="connsiteY2" fmla="*/ 183194 h 854526"/>
              <a:gd name="connsiteX3" fmla="*/ 5660020 w 5721059"/>
              <a:gd name="connsiteY3" fmla="*/ 368389 h 854526"/>
              <a:gd name="connsiteX0" fmla="*/ 0 w 5428526"/>
              <a:gd name="connsiteY0" fmla="*/ 854526 h 854526"/>
              <a:gd name="connsiteX1" fmla="*/ 3368233 w 5428526"/>
              <a:gd name="connsiteY1" fmla="*/ 32723 h 854526"/>
              <a:gd name="connsiteX2" fmla="*/ 5428526 w 5428526"/>
              <a:gd name="connsiteY2" fmla="*/ 183194 h 854526"/>
              <a:gd name="connsiteX0" fmla="*/ 0 w 5451675"/>
              <a:gd name="connsiteY0" fmla="*/ 891523 h 891523"/>
              <a:gd name="connsiteX1" fmla="*/ 3391382 w 5451675"/>
              <a:gd name="connsiteY1" fmla="*/ 34996 h 891523"/>
              <a:gd name="connsiteX2" fmla="*/ 5451675 w 5451675"/>
              <a:gd name="connsiteY2" fmla="*/ 185467 h 891523"/>
            </a:gdLst>
            <a:ahLst/>
            <a:cxnLst>
              <a:cxn ang="0">
                <a:pos x="connsiteX0" y="connsiteY0"/>
              </a:cxn>
              <a:cxn ang="0">
                <a:pos x="connsiteX1" y="connsiteY1"/>
              </a:cxn>
              <a:cxn ang="0">
                <a:pos x="connsiteX2" y="connsiteY2"/>
              </a:cxn>
            </a:cxnLst>
            <a:rect l="l" t="t" r="r" b="b"/>
            <a:pathLst>
              <a:path w="5451675" h="891523">
                <a:moveTo>
                  <a:pt x="0" y="891523"/>
                </a:moveTo>
                <a:cubicBezTo>
                  <a:pt x="1231739" y="536566"/>
                  <a:pt x="2482770" y="152672"/>
                  <a:pt x="3391382" y="34996"/>
                </a:cubicBezTo>
                <a:cubicBezTo>
                  <a:pt x="4299994" y="-82680"/>
                  <a:pt x="5069710" y="129523"/>
                  <a:pt x="5451675" y="185467"/>
                </a:cubicBezTo>
              </a:path>
            </a:pathLst>
          </a:custGeom>
          <a:noFill/>
          <a:ln w="50800" cap="rnd">
            <a:gradFill>
              <a:gsLst>
                <a:gs pos="0">
                  <a:srgbClr val="92D050"/>
                </a:gs>
                <a:gs pos="100000">
                  <a:srgbClr val="00B195"/>
                </a:gs>
              </a:gsLst>
              <a:lin ang="5400000" scaled="1"/>
            </a:gradFill>
            <a:prstDash val="sysDot"/>
            <a:tailEnd type="oval"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a:extLst>
              <a:ext uri="{FF2B5EF4-FFF2-40B4-BE49-F238E27FC236}">
                <a16:creationId xmlns:a16="http://schemas.microsoft.com/office/drawing/2014/main" id="{EC470FED-9C34-EF16-A18C-CCB82E0EF60C}"/>
              </a:ext>
            </a:extLst>
          </p:cNvPr>
          <p:cNvSpPr/>
          <p:nvPr/>
        </p:nvSpPr>
        <p:spPr>
          <a:xfrm flipV="1">
            <a:off x="3356658" y="3264060"/>
            <a:ext cx="5451675" cy="891523"/>
          </a:xfrm>
          <a:custGeom>
            <a:avLst/>
            <a:gdLst>
              <a:gd name="connsiteX0" fmla="*/ 0 w 5721059"/>
              <a:gd name="connsiteY0" fmla="*/ 854526 h 854526"/>
              <a:gd name="connsiteX1" fmla="*/ 3368233 w 5721059"/>
              <a:gd name="connsiteY1" fmla="*/ 32723 h 854526"/>
              <a:gd name="connsiteX2" fmla="*/ 5428526 w 5721059"/>
              <a:gd name="connsiteY2" fmla="*/ 183194 h 854526"/>
              <a:gd name="connsiteX3" fmla="*/ 5660020 w 5721059"/>
              <a:gd name="connsiteY3" fmla="*/ 368389 h 854526"/>
              <a:gd name="connsiteX0" fmla="*/ 0 w 5428526"/>
              <a:gd name="connsiteY0" fmla="*/ 854526 h 854526"/>
              <a:gd name="connsiteX1" fmla="*/ 3368233 w 5428526"/>
              <a:gd name="connsiteY1" fmla="*/ 32723 h 854526"/>
              <a:gd name="connsiteX2" fmla="*/ 5428526 w 5428526"/>
              <a:gd name="connsiteY2" fmla="*/ 183194 h 854526"/>
              <a:gd name="connsiteX0" fmla="*/ 0 w 5451675"/>
              <a:gd name="connsiteY0" fmla="*/ 891523 h 891523"/>
              <a:gd name="connsiteX1" fmla="*/ 3391382 w 5451675"/>
              <a:gd name="connsiteY1" fmla="*/ 34996 h 891523"/>
              <a:gd name="connsiteX2" fmla="*/ 5451675 w 5451675"/>
              <a:gd name="connsiteY2" fmla="*/ 185467 h 891523"/>
            </a:gdLst>
            <a:ahLst/>
            <a:cxnLst>
              <a:cxn ang="0">
                <a:pos x="connsiteX0" y="connsiteY0"/>
              </a:cxn>
              <a:cxn ang="0">
                <a:pos x="connsiteX1" y="connsiteY1"/>
              </a:cxn>
              <a:cxn ang="0">
                <a:pos x="connsiteX2" y="connsiteY2"/>
              </a:cxn>
            </a:cxnLst>
            <a:rect l="l" t="t" r="r" b="b"/>
            <a:pathLst>
              <a:path w="5451675" h="891523">
                <a:moveTo>
                  <a:pt x="0" y="891523"/>
                </a:moveTo>
                <a:cubicBezTo>
                  <a:pt x="1231739" y="536566"/>
                  <a:pt x="2482770" y="152672"/>
                  <a:pt x="3391382" y="34996"/>
                </a:cubicBezTo>
                <a:cubicBezTo>
                  <a:pt x="4299994" y="-82680"/>
                  <a:pt x="5069710" y="129523"/>
                  <a:pt x="5451675" y="185467"/>
                </a:cubicBezTo>
              </a:path>
            </a:pathLst>
          </a:custGeom>
          <a:noFill/>
          <a:ln w="50800" cap="rnd">
            <a:gradFill>
              <a:gsLst>
                <a:gs pos="0">
                  <a:srgbClr val="92D050"/>
                </a:gs>
                <a:gs pos="100000">
                  <a:srgbClr val="00B195"/>
                </a:gs>
              </a:gsLst>
              <a:lin ang="5400000" scaled="1"/>
            </a:gradFill>
            <a:prstDash val="sysDot"/>
            <a:tailEnd type="oval"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6E8F4C1-198A-7C7F-95B4-E2D43944895E}"/>
              </a:ext>
            </a:extLst>
          </p:cNvPr>
          <p:cNvSpPr txBox="1"/>
          <p:nvPr/>
        </p:nvSpPr>
        <p:spPr>
          <a:xfrm>
            <a:off x="3372354" y="474693"/>
            <a:ext cx="1188146"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VISION</a:t>
            </a:r>
          </a:p>
        </p:txBody>
      </p:sp>
      <p:sp>
        <p:nvSpPr>
          <p:cNvPr id="17" name="TextBox 16">
            <a:extLst>
              <a:ext uri="{FF2B5EF4-FFF2-40B4-BE49-F238E27FC236}">
                <a16:creationId xmlns:a16="http://schemas.microsoft.com/office/drawing/2014/main" id="{38ABB9DA-33DF-2B1B-7AF2-9ADC492DD56E}"/>
              </a:ext>
            </a:extLst>
          </p:cNvPr>
          <p:cNvSpPr txBox="1"/>
          <p:nvPr/>
        </p:nvSpPr>
        <p:spPr>
          <a:xfrm>
            <a:off x="3372354" y="882570"/>
            <a:ext cx="3155767" cy="1692771"/>
          </a:xfrm>
          <a:prstGeom prst="rect">
            <a:avLst/>
          </a:prstGeom>
          <a:noFill/>
        </p:spPr>
        <p:txBody>
          <a:bodyPr wrap="square" rtlCol="0">
            <a:spAutoFit/>
          </a:bodyPr>
          <a:lstStyle/>
          <a:p>
            <a:pPr>
              <a:spcAft>
                <a:spcPts val="600"/>
              </a:spcAft>
            </a:pPr>
            <a:r>
              <a:rPr lang="en-US" sz="1100" b="1" dirty="0">
                <a:solidFill>
                  <a:schemeClr val="accent4">
                    <a:lumMod val="50000"/>
                  </a:schemeClr>
                </a:solidFill>
                <a:latin typeface="Courier" pitchFamily="2" charset="0"/>
              </a:rPr>
              <a:t>Future Outlook:  </a:t>
            </a:r>
            <a:r>
              <a:rPr lang="en-US" sz="1100" dirty="0">
                <a:solidFill>
                  <a:schemeClr val="accent4">
                    <a:lumMod val="50000"/>
                  </a:schemeClr>
                </a:solidFill>
                <a:latin typeface="Courier" pitchFamily="2" charset="0"/>
              </a:rPr>
              <a:t>This refers to a long-term view of what an organization aspires to become or achieve in the future.</a:t>
            </a:r>
          </a:p>
          <a:p>
            <a:pPr>
              <a:spcAft>
                <a:spcPts val="600"/>
              </a:spcAft>
            </a:pPr>
            <a:r>
              <a:rPr lang="en-US" sz="1100" b="1" dirty="0">
                <a:solidFill>
                  <a:schemeClr val="accent4">
                    <a:lumMod val="50000"/>
                  </a:schemeClr>
                </a:solidFill>
                <a:latin typeface="Courier" pitchFamily="2" charset="0"/>
              </a:rPr>
              <a:t>Strategic Aspiration:  </a:t>
            </a:r>
            <a:r>
              <a:rPr lang="en-US" sz="1100" dirty="0">
                <a:solidFill>
                  <a:schemeClr val="accent4">
                    <a:lumMod val="50000"/>
                  </a:schemeClr>
                </a:solidFill>
                <a:latin typeface="Courier" pitchFamily="2" charset="0"/>
              </a:rPr>
              <a:t>This captures the ideal future state that an organization aims to realize, guiding its direction and decisions.</a:t>
            </a:r>
          </a:p>
        </p:txBody>
      </p:sp>
      <p:sp>
        <p:nvSpPr>
          <p:cNvPr id="64" name="Rectangle 63">
            <a:extLst>
              <a:ext uri="{FF2B5EF4-FFF2-40B4-BE49-F238E27FC236}">
                <a16:creationId xmlns:a16="http://schemas.microsoft.com/office/drawing/2014/main" id="{05D06528-9D6F-F60F-786C-9BE284E8187A}"/>
              </a:ext>
            </a:extLst>
          </p:cNvPr>
          <p:cNvSpPr/>
          <p:nvPr/>
        </p:nvSpPr>
        <p:spPr>
          <a:xfrm>
            <a:off x="144898" y="2489832"/>
            <a:ext cx="2743200" cy="1737360"/>
          </a:xfrm>
          <a:prstGeom prst="rect">
            <a:avLst/>
          </a:prstGeom>
          <a:gradFill>
            <a:gsLst>
              <a:gs pos="11000">
                <a:schemeClr val="accent2"/>
              </a:gs>
              <a:gs pos="80000">
                <a:srgbClr val="C00000"/>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4306F56F-4724-BFD0-197C-E7C3A6E72728}"/>
              </a:ext>
            </a:extLst>
          </p:cNvPr>
          <p:cNvSpPr/>
          <p:nvPr/>
        </p:nvSpPr>
        <p:spPr>
          <a:xfrm>
            <a:off x="144898" y="4531545"/>
            <a:ext cx="2743200" cy="1737360"/>
          </a:xfrm>
          <a:prstGeom prst="rect">
            <a:avLst/>
          </a:prstGeom>
          <a:gradFill>
            <a:gsLst>
              <a:gs pos="0">
                <a:schemeClr val="accent4"/>
              </a:gs>
              <a:gs pos="58000">
                <a:schemeClr val="accent4">
                  <a:lumMod val="50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Graphic 70" descr="Badge Follow with solid fill">
            <a:extLst>
              <a:ext uri="{FF2B5EF4-FFF2-40B4-BE49-F238E27FC236}">
                <a16:creationId xmlns:a16="http://schemas.microsoft.com/office/drawing/2014/main" id="{B526E1D6-6173-8D6C-646E-B3EF5E690310}"/>
              </a:ext>
            </a:extLst>
          </p:cNvPr>
          <p:cNvSpPr/>
          <p:nvPr/>
        </p:nvSpPr>
        <p:spPr>
          <a:xfrm>
            <a:off x="2574192" y="1843181"/>
            <a:ext cx="230533" cy="230533"/>
          </a:xfrm>
          <a:custGeom>
            <a:avLst/>
            <a:gdLst>
              <a:gd name="connsiteX0" fmla="*/ 361750 w 723499"/>
              <a:gd name="connsiteY0" fmla="*/ 0 h 723500"/>
              <a:gd name="connsiteX1" fmla="*/ 0 w 723499"/>
              <a:gd name="connsiteY1" fmla="*/ 361750 h 723500"/>
              <a:gd name="connsiteX2" fmla="*/ 361750 w 723499"/>
              <a:gd name="connsiteY2" fmla="*/ 723500 h 723500"/>
              <a:gd name="connsiteX3" fmla="*/ 723500 w 723499"/>
              <a:gd name="connsiteY3" fmla="*/ 361750 h 723500"/>
              <a:gd name="connsiteX4" fmla="*/ 723500 w 723499"/>
              <a:gd name="connsiteY4" fmla="*/ 361712 h 723500"/>
              <a:gd name="connsiteX5" fmla="*/ 362036 w 723499"/>
              <a:gd name="connsiteY5" fmla="*/ 0 h 723500"/>
              <a:gd name="connsiteX6" fmla="*/ 361750 w 723499"/>
              <a:gd name="connsiteY6" fmla="*/ 0 h 723500"/>
              <a:gd name="connsiteX7" fmla="*/ 539096 w 723499"/>
              <a:gd name="connsiteY7" fmla="*/ 393954 h 723500"/>
              <a:gd name="connsiteX8" fmla="*/ 393954 w 723499"/>
              <a:gd name="connsiteY8" fmla="*/ 393954 h 723500"/>
              <a:gd name="connsiteX9" fmla="*/ 393954 w 723499"/>
              <a:gd name="connsiteY9" fmla="*/ 539058 h 723500"/>
              <a:gd name="connsiteX10" fmla="*/ 329546 w 723499"/>
              <a:gd name="connsiteY10" fmla="*/ 539058 h 723500"/>
              <a:gd name="connsiteX11" fmla="*/ 329546 w 723499"/>
              <a:gd name="connsiteY11" fmla="*/ 393916 h 723500"/>
              <a:gd name="connsiteX12" fmla="*/ 184404 w 723499"/>
              <a:gd name="connsiteY12" fmla="*/ 393916 h 723500"/>
              <a:gd name="connsiteX13" fmla="*/ 184404 w 723499"/>
              <a:gd name="connsiteY13" fmla="*/ 329508 h 723500"/>
              <a:gd name="connsiteX14" fmla="*/ 329546 w 723499"/>
              <a:gd name="connsiteY14" fmla="*/ 329508 h 723500"/>
              <a:gd name="connsiteX15" fmla="*/ 329546 w 723499"/>
              <a:gd name="connsiteY15" fmla="*/ 184366 h 723500"/>
              <a:gd name="connsiteX16" fmla="*/ 393954 w 723499"/>
              <a:gd name="connsiteY16" fmla="*/ 184366 h 723500"/>
              <a:gd name="connsiteX17" fmla="*/ 393954 w 723499"/>
              <a:gd name="connsiteY17" fmla="*/ 329508 h 723500"/>
              <a:gd name="connsiteX18" fmla="*/ 539096 w 723499"/>
              <a:gd name="connsiteY18" fmla="*/ 329508 h 7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499" h="723500">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38"/>
                  <a:pt x="723500" y="361724"/>
                  <a:pt x="723500" y="361712"/>
                </a:cubicBezTo>
                <a:cubicBezTo>
                  <a:pt x="723569" y="162013"/>
                  <a:pt x="561735" y="69"/>
                  <a:pt x="362036" y="0"/>
                </a:cubicBezTo>
                <a:cubicBezTo>
                  <a:pt x="361940" y="0"/>
                  <a:pt x="361845" y="0"/>
                  <a:pt x="361750" y="0"/>
                </a:cubicBezTo>
                <a:close/>
                <a:moveTo>
                  <a:pt x="539096" y="393954"/>
                </a:moveTo>
                <a:lnTo>
                  <a:pt x="393954" y="393954"/>
                </a:lnTo>
                <a:lnTo>
                  <a:pt x="393954" y="539058"/>
                </a:lnTo>
                <a:lnTo>
                  <a:pt x="329546" y="539058"/>
                </a:lnTo>
                <a:lnTo>
                  <a:pt x="329546" y="393916"/>
                </a:lnTo>
                <a:lnTo>
                  <a:pt x="184404" y="393916"/>
                </a:lnTo>
                <a:lnTo>
                  <a:pt x="184404" y="329508"/>
                </a:lnTo>
                <a:lnTo>
                  <a:pt x="329546" y="329508"/>
                </a:lnTo>
                <a:lnTo>
                  <a:pt x="329546" y="184366"/>
                </a:lnTo>
                <a:lnTo>
                  <a:pt x="393954" y="184366"/>
                </a:lnTo>
                <a:lnTo>
                  <a:pt x="393954" y="329508"/>
                </a:lnTo>
                <a:lnTo>
                  <a:pt x="539096" y="329508"/>
                </a:lnTo>
                <a:close/>
              </a:path>
            </a:pathLst>
          </a:custGeom>
          <a:solidFill>
            <a:schemeClr val="accent4">
              <a:lumMod val="60000"/>
              <a:lumOff val="40000"/>
            </a:schemeClr>
          </a:solidFill>
          <a:ln w="9525" cap="flat">
            <a:noFill/>
            <a:prstDash val="solid"/>
            <a:miter/>
          </a:ln>
          <a:effectLst>
            <a:outerShdw blurRad="50800" dist="38100" dir="2700000" algn="tl" rotWithShape="0">
              <a:schemeClr val="tx1">
                <a:alpha val="40000"/>
              </a:schemeClr>
            </a:outerShdw>
          </a:effectLst>
        </p:spPr>
        <p:txBody>
          <a:bodyPr rtlCol="0" anchor="ctr"/>
          <a:lstStyle/>
          <a:p>
            <a:endParaRPr lang="en-US" dirty="0"/>
          </a:p>
        </p:txBody>
      </p:sp>
      <p:sp>
        <p:nvSpPr>
          <p:cNvPr id="75" name="Graphic 70" descr="Badge Follow with solid fill">
            <a:extLst>
              <a:ext uri="{FF2B5EF4-FFF2-40B4-BE49-F238E27FC236}">
                <a16:creationId xmlns:a16="http://schemas.microsoft.com/office/drawing/2014/main" id="{FCD9ED96-74A8-631B-D518-44B1B586DEA3}"/>
              </a:ext>
            </a:extLst>
          </p:cNvPr>
          <p:cNvSpPr/>
          <p:nvPr/>
        </p:nvSpPr>
        <p:spPr>
          <a:xfrm>
            <a:off x="2574192" y="5946464"/>
            <a:ext cx="230533" cy="230533"/>
          </a:xfrm>
          <a:custGeom>
            <a:avLst/>
            <a:gdLst>
              <a:gd name="connsiteX0" fmla="*/ 361750 w 723499"/>
              <a:gd name="connsiteY0" fmla="*/ 0 h 723500"/>
              <a:gd name="connsiteX1" fmla="*/ 0 w 723499"/>
              <a:gd name="connsiteY1" fmla="*/ 361750 h 723500"/>
              <a:gd name="connsiteX2" fmla="*/ 361750 w 723499"/>
              <a:gd name="connsiteY2" fmla="*/ 723500 h 723500"/>
              <a:gd name="connsiteX3" fmla="*/ 723500 w 723499"/>
              <a:gd name="connsiteY3" fmla="*/ 361750 h 723500"/>
              <a:gd name="connsiteX4" fmla="*/ 723500 w 723499"/>
              <a:gd name="connsiteY4" fmla="*/ 361712 h 723500"/>
              <a:gd name="connsiteX5" fmla="*/ 362036 w 723499"/>
              <a:gd name="connsiteY5" fmla="*/ 0 h 723500"/>
              <a:gd name="connsiteX6" fmla="*/ 361750 w 723499"/>
              <a:gd name="connsiteY6" fmla="*/ 0 h 723500"/>
              <a:gd name="connsiteX7" fmla="*/ 539096 w 723499"/>
              <a:gd name="connsiteY7" fmla="*/ 393954 h 723500"/>
              <a:gd name="connsiteX8" fmla="*/ 393954 w 723499"/>
              <a:gd name="connsiteY8" fmla="*/ 393954 h 723500"/>
              <a:gd name="connsiteX9" fmla="*/ 393954 w 723499"/>
              <a:gd name="connsiteY9" fmla="*/ 539058 h 723500"/>
              <a:gd name="connsiteX10" fmla="*/ 329546 w 723499"/>
              <a:gd name="connsiteY10" fmla="*/ 539058 h 723500"/>
              <a:gd name="connsiteX11" fmla="*/ 329546 w 723499"/>
              <a:gd name="connsiteY11" fmla="*/ 393916 h 723500"/>
              <a:gd name="connsiteX12" fmla="*/ 184404 w 723499"/>
              <a:gd name="connsiteY12" fmla="*/ 393916 h 723500"/>
              <a:gd name="connsiteX13" fmla="*/ 184404 w 723499"/>
              <a:gd name="connsiteY13" fmla="*/ 329508 h 723500"/>
              <a:gd name="connsiteX14" fmla="*/ 329546 w 723499"/>
              <a:gd name="connsiteY14" fmla="*/ 329508 h 723500"/>
              <a:gd name="connsiteX15" fmla="*/ 329546 w 723499"/>
              <a:gd name="connsiteY15" fmla="*/ 184366 h 723500"/>
              <a:gd name="connsiteX16" fmla="*/ 393954 w 723499"/>
              <a:gd name="connsiteY16" fmla="*/ 184366 h 723500"/>
              <a:gd name="connsiteX17" fmla="*/ 393954 w 723499"/>
              <a:gd name="connsiteY17" fmla="*/ 329508 h 723500"/>
              <a:gd name="connsiteX18" fmla="*/ 539096 w 723499"/>
              <a:gd name="connsiteY18" fmla="*/ 329508 h 7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499" h="723500">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38"/>
                  <a:pt x="723500" y="361724"/>
                  <a:pt x="723500" y="361712"/>
                </a:cubicBezTo>
                <a:cubicBezTo>
                  <a:pt x="723569" y="162013"/>
                  <a:pt x="561735" y="69"/>
                  <a:pt x="362036" y="0"/>
                </a:cubicBezTo>
                <a:cubicBezTo>
                  <a:pt x="361940" y="0"/>
                  <a:pt x="361845" y="0"/>
                  <a:pt x="361750" y="0"/>
                </a:cubicBezTo>
                <a:close/>
                <a:moveTo>
                  <a:pt x="539096" y="393954"/>
                </a:moveTo>
                <a:lnTo>
                  <a:pt x="393954" y="393954"/>
                </a:lnTo>
                <a:lnTo>
                  <a:pt x="393954" y="539058"/>
                </a:lnTo>
                <a:lnTo>
                  <a:pt x="329546" y="539058"/>
                </a:lnTo>
                <a:lnTo>
                  <a:pt x="329546" y="393916"/>
                </a:lnTo>
                <a:lnTo>
                  <a:pt x="184404" y="393916"/>
                </a:lnTo>
                <a:lnTo>
                  <a:pt x="184404" y="329508"/>
                </a:lnTo>
                <a:lnTo>
                  <a:pt x="329546" y="329508"/>
                </a:lnTo>
                <a:lnTo>
                  <a:pt x="329546" y="184366"/>
                </a:lnTo>
                <a:lnTo>
                  <a:pt x="393954" y="184366"/>
                </a:lnTo>
                <a:lnTo>
                  <a:pt x="393954" y="329508"/>
                </a:lnTo>
                <a:lnTo>
                  <a:pt x="539096" y="329508"/>
                </a:lnTo>
                <a:close/>
              </a:path>
            </a:pathLst>
          </a:custGeom>
          <a:solidFill>
            <a:schemeClr val="accent4">
              <a:lumMod val="60000"/>
              <a:lumOff val="40000"/>
            </a:schemeClr>
          </a:solidFill>
          <a:ln w="9525" cap="flat">
            <a:noFill/>
            <a:prstDash val="solid"/>
            <a:miter/>
          </a:ln>
          <a:effectLst>
            <a:outerShdw blurRad="50800" dist="38100" dir="2700000" algn="tl" rotWithShape="0">
              <a:schemeClr val="tx1">
                <a:alpha val="40000"/>
              </a:schemeClr>
            </a:outerShdw>
          </a:effectLst>
        </p:spPr>
        <p:txBody>
          <a:bodyPr rtlCol="0" anchor="ctr"/>
          <a:lstStyle/>
          <a:p>
            <a:endParaRPr lang="en-US" dirty="0"/>
          </a:p>
        </p:txBody>
      </p:sp>
      <p:sp>
        <p:nvSpPr>
          <p:cNvPr id="78" name="Graphic 76" descr="Badge Unfollow with solid fill">
            <a:extLst>
              <a:ext uri="{FF2B5EF4-FFF2-40B4-BE49-F238E27FC236}">
                <a16:creationId xmlns:a16="http://schemas.microsoft.com/office/drawing/2014/main" id="{FBE02DDA-81D6-0BEE-2695-2F1E9576A126}"/>
              </a:ext>
            </a:extLst>
          </p:cNvPr>
          <p:cNvSpPr>
            <a:spLocks noChangeAspect="1"/>
          </p:cNvSpPr>
          <p:nvPr/>
        </p:nvSpPr>
        <p:spPr>
          <a:xfrm>
            <a:off x="2576125" y="3897641"/>
            <a:ext cx="228600" cy="228600"/>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529571 w 723499"/>
              <a:gd name="connsiteY7" fmla="*/ 393954 h 723499"/>
              <a:gd name="connsiteX8" fmla="*/ 193929 w 723499"/>
              <a:gd name="connsiteY8" fmla="*/ 393954 h 723499"/>
              <a:gd name="connsiteX9" fmla="*/ 193929 w 723499"/>
              <a:gd name="connsiteY9" fmla="*/ 329565 h 723499"/>
              <a:gd name="connsiteX10" fmla="*/ 529571 w 723499"/>
              <a:gd name="connsiteY10" fmla="*/ 329565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529571" y="393954"/>
                </a:moveTo>
                <a:lnTo>
                  <a:pt x="193929" y="393954"/>
                </a:lnTo>
                <a:lnTo>
                  <a:pt x="193929" y="329565"/>
                </a:lnTo>
                <a:lnTo>
                  <a:pt x="529571" y="329565"/>
                </a:lnTo>
                <a:close/>
              </a:path>
            </a:pathLst>
          </a:custGeom>
          <a:solidFill>
            <a:srgbClr val="E9830A"/>
          </a:solidFill>
          <a:ln w="9525" cap="flat">
            <a:noFill/>
            <a:prstDash val="solid"/>
            <a:miter/>
          </a:ln>
          <a:effectLst>
            <a:outerShdw blurRad="50800" dist="38100" dir="2700000" algn="tl" rotWithShape="0">
              <a:prstClr val="black">
                <a:alpha val="40000"/>
              </a:prstClr>
            </a:outerShdw>
          </a:effectLst>
        </p:spPr>
        <p:txBody>
          <a:bodyPr rtlCol="0" anchor="ctr"/>
          <a:lstStyle/>
          <a:p>
            <a:endParaRPr lang="en-US" dirty="0"/>
          </a:p>
        </p:txBody>
      </p:sp>
      <p:sp>
        <p:nvSpPr>
          <p:cNvPr id="34" name="TextBox 33">
            <a:extLst>
              <a:ext uri="{FF2B5EF4-FFF2-40B4-BE49-F238E27FC236}">
                <a16:creationId xmlns:a16="http://schemas.microsoft.com/office/drawing/2014/main" id="{4FF7AE59-26E2-A83A-934C-C3C4A33F3E85}"/>
              </a:ext>
            </a:extLst>
          </p:cNvPr>
          <p:cNvSpPr txBox="1"/>
          <p:nvPr/>
        </p:nvSpPr>
        <p:spPr>
          <a:xfrm>
            <a:off x="168048" y="474693"/>
            <a:ext cx="2565126" cy="400110"/>
          </a:xfrm>
          <a:prstGeom prst="rect">
            <a:avLst/>
          </a:prstGeom>
          <a:noFill/>
        </p:spPr>
        <p:txBody>
          <a:bodyPr wrap="none" rtlCol="0">
            <a:spAutoFit/>
          </a:bodyPr>
          <a:lstStyle/>
          <a:p>
            <a:r>
              <a:rPr lang="en-US" sz="2000" dirty="0">
                <a:solidFill>
                  <a:schemeClr val="bg1"/>
                </a:solidFill>
                <a:latin typeface="Century Gothic" panose="020B0502020202020204" pitchFamily="34" charset="0"/>
              </a:rPr>
              <a:t>Best-Case Scenario</a:t>
            </a:r>
          </a:p>
        </p:txBody>
      </p:sp>
      <p:sp>
        <p:nvSpPr>
          <p:cNvPr id="35" name="TextBox 34">
            <a:extLst>
              <a:ext uri="{FF2B5EF4-FFF2-40B4-BE49-F238E27FC236}">
                <a16:creationId xmlns:a16="http://schemas.microsoft.com/office/drawing/2014/main" id="{45580EF6-3630-5866-682C-47DD8CAD0FBF}"/>
              </a:ext>
            </a:extLst>
          </p:cNvPr>
          <p:cNvSpPr txBox="1"/>
          <p:nvPr/>
        </p:nvSpPr>
        <p:spPr>
          <a:xfrm>
            <a:off x="168048" y="921519"/>
            <a:ext cx="2623403" cy="969496"/>
          </a:xfrm>
          <a:prstGeom prst="rect">
            <a:avLst/>
          </a:prstGeom>
          <a:noFill/>
        </p:spPr>
        <p:txBody>
          <a:bodyPr wrap="square" rtlCol="0">
            <a:spAutoFit/>
          </a:bodyPr>
          <a:lstStyle/>
          <a:p>
            <a:pPr>
              <a:spcAft>
                <a:spcPts val="600"/>
              </a:spcAft>
            </a:pPr>
            <a:r>
              <a:rPr lang="en-US" sz="1600" b="1" dirty="0">
                <a:solidFill>
                  <a:schemeClr val="bg1"/>
                </a:solidFill>
                <a:latin typeface="Century Gothic" panose="020B0502020202020204" pitchFamily="34" charset="0"/>
              </a:rPr>
              <a:t>OPTIMAL OUTCOME</a:t>
            </a:r>
          </a:p>
          <a:p>
            <a:pPr>
              <a:spcAft>
                <a:spcPts val="600"/>
              </a:spcAft>
            </a:pPr>
            <a:r>
              <a:rPr lang="en-US" sz="1200" dirty="0">
                <a:solidFill>
                  <a:schemeClr val="bg1"/>
                </a:solidFill>
                <a:latin typeface="Century Gothic" panose="020B0502020202020204" pitchFamily="34" charset="0"/>
              </a:rPr>
              <a:t>This scenario envisions the most favorable set of results possible under given circumstances.</a:t>
            </a:r>
          </a:p>
        </p:txBody>
      </p:sp>
      <p:sp>
        <p:nvSpPr>
          <p:cNvPr id="65" name="TextBox 64">
            <a:extLst>
              <a:ext uri="{FF2B5EF4-FFF2-40B4-BE49-F238E27FC236}">
                <a16:creationId xmlns:a16="http://schemas.microsoft.com/office/drawing/2014/main" id="{799377CE-21E3-A8A4-0AA8-898F51348782}"/>
              </a:ext>
            </a:extLst>
          </p:cNvPr>
          <p:cNvSpPr txBox="1"/>
          <p:nvPr/>
        </p:nvSpPr>
        <p:spPr>
          <a:xfrm>
            <a:off x="168048" y="2536263"/>
            <a:ext cx="2743059" cy="400110"/>
          </a:xfrm>
          <a:prstGeom prst="rect">
            <a:avLst/>
          </a:prstGeom>
          <a:noFill/>
        </p:spPr>
        <p:txBody>
          <a:bodyPr wrap="none" rtlCol="0">
            <a:spAutoFit/>
          </a:bodyPr>
          <a:lstStyle/>
          <a:p>
            <a:r>
              <a:rPr lang="en-US" sz="2000" dirty="0">
                <a:solidFill>
                  <a:schemeClr val="bg1"/>
                </a:solidFill>
                <a:latin typeface="Century Gothic" panose="020B0502020202020204" pitchFamily="34" charset="0"/>
              </a:rPr>
              <a:t>Worst-Case Scenario</a:t>
            </a:r>
          </a:p>
        </p:txBody>
      </p:sp>
      <p:sp>
        <p:nvSpPr>
          <p:cNvPr id="66" name="TextBox 65">
            <a:extLst>
              <a:ext uri="{FF2B5EF4-FFF2-40B4-BE49-F238E27FC236}">
                <a16:creationId xmlns:a16="http://schemas.microsoft.com/office/drawing/2014/main" id="{641FFBC2-ECEC-3BAC-4FAC-ECD79FB75A08}"/>
              </a:ext>
            </a:extLst>
          </p:cNvPr>
          <p:cNvSpPr txBox="1"/>
          <p:nvPr/>
        </p:nvSpPr>
        <p:spPr>
          <a:xfrm>
            <a:off x="168048" y="2983089"/>
            <a:ext cx="2623403" cy="276999"/>
          </a:xfrm>
          <a:prstGeom prst="rect">
            <a:avLst/>
          </a:prstGeom>
          <a:noFill/>
        </p:spPr>
        <p:txBody>
          <a:bodyPr wrap="square" rtlCol="0">
            <a:spAutoFit/>
          </a:bodyPr>
          <a:lstStyle/>
          <a:p>
            <a:pPr>
              <a:spcAft>
                <a:spcPts val="600"/>
              </a:spcAft>
            </a:pPr>
            <a:r>
              <a:rPr lang="en-US" sz="1200" dirty="0">
                <a:solidFill>
                  <a:schemeClr val="bg1"/>
                </a:solidFill>
                <a:latin typeface="Century Gothic" panose="020B0502020202020204" pitchFamily="34" charset="0"/>
              </a:rPr>
              <a:t>Text</a:t>
            </a:r>
          </a:p>
        </p:txBody>
      </p:sp>
      <p:sp>
        <p:nvSpPr>
          <p:cNvPr id="68" name="TextBox 67">
            <a:extLst>
              <a:ext uri="{FF2B5EF4-FFF2-40B4-BE49-F238E27FC236}">
                <a16:creationId xmlns:a16="http://schemas.microsoft.com/office/drawing/2014/main" id="{A3885C31-7AFF-2300-B933-BB66258AFE73}"/>
              </a:ext>
            </a:extLst>
          </p:cNvPr>
          <p:cNvSpPr txBox="1"/>
          <p:nvPr/>
        </p:nvSpPr>
        <p:spPr>
          <a:xfrm>
            <a:off x="168048" y="4577976"/>
            <a:ext cx="2565126" cy="400110"/>
          </a:xfrm>
          <a:prstGeom prst="rect">
            <a:avLst/>
          </a:prstGeom>
          <a:noFill/>
        </p:spPr>
        <p:txBody>
          <a:bodyPr wrap="none" rtlCol="0">
            <a:spAutoFit/>
          </a:bodyPr>
          <a:lstStyle/>
          <a:p>
            <a:r>
              <a:rPr lang="en-US" sz="2000" dirty="0">
                <a:solidFill>
                  <a:schemeClr val="bg1"/>
                </a:solidFill>
                <a:latin typeface="Century Gothic" panose="020B0502020202020204" pitchFamily="34" charset="0"/>
              </a:rPr>
              <a:t>Best-Case Scenario</a:t>
            </a:r>
          </a:p>
        </p:txBody>
      </p:sp>
      <p:sp>
        <p:nvSpPr>
          <p:cNvPr id="69" name="TextBox 68">
            <a:extLst>
              <a:ext uri="{FF2B5EF4-FFF2-40B4-BE49-F238E27FC236}">
                <a16:creationId xmlns:a16="http://schemas.microsoft.com/office/drawing/2014/main" id="{DF1016B0-96E1-82EC-0A0D-63698CB61AE8}"/>
              </a:ext>
            </a:extLst>
          </p:cNvPr>
          <p:cNvSpPr txBox="1"/>
          <p:nvPr/>
        </p:nvSpPr>
        <p:spPr>
          <a:xfrm>
            <a:off x="168048" y="5024802"/>
            <a:ext cx="2520207" cy="1154162"/>
          </a:xfrm>
          <a:prstGeom prst="rect">
            <a:avLst/>
          </a:prstGeom>
          <a:noFill/>
        </p:spPr>
        <p:txBody>
          <a:bodyPr wrap="square" rtlCol="0">
            <a:spAutoFit/>
          </a:bodyPr>
          <a:lstStyle/>
          <a:p>
            <a:pPr>
              <a:spcAft>
                <a:spcPts val="600"/>
              </a:spcAft>
            </a:pPr>
            <a:r>
              <a:rPr lang="en-US" sz="1600" b="1" dirty="0">
                <a:solidFill>
                  <a:schemeClr val="bg1"/>
                </a:solidFill>
                <a:latin typeface="Century Gothic" panose="020B0502020202020204" pitchFamily="34" charset="0"/>
              </a:rPr>
              <a:t>IDEAL RESOLUTION</a:t>
            </a:r>
          </a:p>
          <a:p>
            <a:pPr>
              <a:spcAft>
                <a:spcPts val="600"/>
              </a:spcAft>
            </a:pPr>
            <a:r>
              <a:rPr lang="en-US" sz="1200" dirty="0">
                <a:solidFill>
                  <a:schemeClr val="bg1"/>
                </a:solidFill>
                <a:latin typeface="Century Gothic" panose="020B0502020202020204" pitchFamily="34" charset="0"/>
              </a:rPr>
              <a:t>This scenario represents the most advantageous outcome that could be achieved in a given situation.</a:t>
            </a:r>
          </a:p>
        </p:txBody>
      </p:sp>
      <p:sp>
        <p:nvSpPr>
          <p:cNvPr id="79" name="TextBox 78">
            <a:extLst>
              <a:ext uri="{FF2B5EF4-FFF2-40B4-BE49-F238E27FC236}">
                <a16:creationId xmlns:a16="http://schemas.microsoft.com/office/drawing/2014/main" id="{57084067-F232-A7B7-5CCD-2B958C7FA040}"/>
              </a:ext>
            </a:extLst>
          </p:cNvPr>
          <p:cNvSpPr txBox="1"/>
          <p:nvPr/>
        </p:nvSpPr>
        <p:spPr>
          <a:xfrm>
            <a:off x="3339644" y="6374358"/>
            <a:ext cx="1892452" cy="400110"/>
          </a:xfrm>
          <a:prstGeom prst="rect">
            <a:avLst/>
          </a:prstGeom>
          <a:noFill/>
        </p:spPr>
        <p:txBody>
          <a:bodyPr wrap="square" rtlCol="0">
            <a:spAutoFit/>
          </a:bodyPr>
          <a:lstStyle/>
          <a:p>
            <a:pPr>
              <a:spcAft>
                <a:spcPts val="600"/>
              </a:spcAft>
            </a:pPr>
            <a:r>
              <a:rPr lang="en-US" sz="2000" dirty="0">
                <a:solidFill>
                  <a:schemeClr val="accent4">
                    <a:lumMod val="75000"/>
                  </a:schemeClr>
                </a:solidFill>
                <a:latin typeface="Courier" pitchFamily="2" charset="0"/>
              </a:rPr>
              <a:t>Values</a:t>
            </a:r>
          </a:p>
        </p:txBody>
      </p:sp>
      <p:sp>
        <p:nvSpPr>
          <p:cNvPr id="80" name="TextBox 79">
            <a:extLst>
              <a:ext uri="{FF2B5EF4-FFF2-40B4-BE49-F238E27FC236}">
                <a16:creationId xmlns:a16="http://schemas.microsoft.com/office/drawing/2014/main" id="{13C19C98-B70F-84A9-2412-9DE6CC43617E}"/>
              </a:ext>
            </a:extLst>
          </p:cNvPr>
          <p:cNvSpPr txBox="1"/>
          <p:nvPr/>
        </p:nvSpPr>
        <p:spPr>
          <a:xfrm>
            <a:off x="6151723" y="6374358"/>
            <a:ext cx="1892452" cy="400110"/>
          </a:xfrm>
          <a:prstGeom prst="rect">
            <a:avLst/>
          </a:prstGeom>
          <a:noFill/>
        </p:spPr>
        <p:txBody>
          <a:bodyPr wrap="square" rtlCol="0">
            <a:spAutoFit/>
          </a:bodyPr>
          <a:lstStyle/>
          <a:p>
            <a:pPr>
              <a:spcAft>
                <a:spcPts val="600"/>
              </a:spcAft>
            </a:pPr>
            <a:r>
              <a:rPr lang="en-US" sz="2000" dirty="0">
                <a:solidFill>
                  <a:schemeClr val="accent4">
                    <a:lumMod val="75000"/>
                  </a:schemeClr>
                </a:solidFill>
                <a:latin typeface="Courier" pitchFamily="2" charset="0"/>
              </a:rPr>
              <a:t>Ethics</a:t>
            </a:r>
          </a:p>
        </p:txBody>
      </p:sp>
      <p:sp>
        <p:nvSpPr>
          <p:cNvPr id="81" name="TextBox 80">
            <a:extLst>
              <a:ext uri="{FF2B5EF4-FFF2-40B4-BE49-F238E27FC236}">
                <a16:creationId xmlns:a16="http://schemas.microsoft.com/office/drawing/2014/main" id="{AF1A0E64-3B19-8263-7E06-B6297A7A9132}"/>
              </a:ext>
            </a:extLst>
          </p:cNvPr>
          <p:cNvSpPr txBox="1"/>
          <p:nvPr/>
        </p:nvSpPr>
        <p:spPr>
          <a:xfrm>
            <a:off x="8963803" y="6374358"/>
            <a:ext cx="1892452" cy="400110"/>
          </a:xfrm>
          <a:prstGeom prst="rect">
            <a:avLst/>
          </a:prstGeom>
          <a:noFill/>
        </p:spPr>
        <p:txBody>
          <a:bodyPr wrap="square" rtlCol="0">
            <a:spAutoFit/>
          </a:bodyPr>
          <a:lstStyle/>
          <a:p>
            <a:pPr>
              <a:spcAft>
                <a:spcPts val="600"/>
              </a:spcAft>
            </a:pPr>
            <a:r>
              <a:rPr lang="en-US" sz="2000" dirty="0">
                <a:solidFill>
                  <a:schemeClr val="accent4">
                    <a:lumMod val="75000"/>
                  </a:schemeClr>
                </a:solidFill>
                <a:latin typeface="Courier" pitchFamily="2" charset="0"/>
              </a:rPr>
              <a:t>Culture</a:t>
            </a:r>
          </a:p>
        </p:txBody>
      </p:sp>
    </p:spTree>
    <p:extLst>
      <p:ext uri="{BB962C8B-B14F-4D97-AF65-F5344CB8AC3E}">
        <p14:creationId xmlns:p14="http://schemas.microsoft.com/office/powerpoint/2010/main" val="4115603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F1851C-6AC9-F85B-EE7C-6F00CA38792E}"/>
              </a:ext>
            </a:extLst>
          </p:cNvPr>
          <p:cNvSpPr/>
          <p:nvPr/>
        </p:nvSpPr>
        <p:spPr>
          <a:xfrm>
            <a:off x="8747259" y="0"/>
            <a:ext cx="2880360" cy="6858000"/>
          </a:xfrm>
          <a:prstGeom prst="rect">
            <a:avLst/>
          </a:prstGeom>
          <a:solidFill>
            <a:schemeClr val="accent4">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0ACB103-9608-29F3-6652-FD56DFFCBE43}"/>
              </a:ext>
            </a:extLst>
          </p:cNvPr>
          <p:cNvSpPr/>
          <p:nvPr/>
        </p:nvSpPr>
        <p:spPr>
          <a:xfrm>
            <a:off x="1815" y="0"/>
            <a:ext cx="2925579" cy="685800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41605C5-D131-7ECE-860F-0993EE66F06C}"/>
              </a:ext>
            </a:extLst>
          </p:cNvPr>
          <p:cNvSpPr/>
          <p:nvPr/>
        </p:nvSpPr>
        <p:spPr>
          <a:xfrm>
            <a:off x="2925902" y="0"/>
            <a:ext cx="2898648" cy="6858000"/>
          </a:xfrm>
          <a:prstGeom prst="rect">
            <a:avLst/>
          </a:prstGeom>
          <a:solidFill>
            <a:schemeClr val="accent4">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C63A3E-8990-1270-2183-7E1B7043507E}"/>
              </a:ext>
            </a:extLst>
          </p:cNvPr>
          <p:cNvSpPr/>
          <p:nvPr/>
        </p:nvSpPr>
        <p:spPr>
          <a:xfrm>
            <a:off x="5822424" y="0"/>
            <a:ext cx="2926080" cy="6858000"/>
          </a:xfrm>
          <a:prstGeom prst="rect">
            <a:avLst/>
          </a:prstGeom>
          <a:solidFill>
            <a:srgbClr val="5BBFE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364380C-B459-E93B-C5DB-18D7C0BB5E48}"/>
              </a:ext>
            </a:extLst>
          </p:cNvPr>
          <p:cNvSpPr/>
          <p:nvPr/>
        </p:nvSpPr>
        <p:spPr>
          <a:xfrm>
            <a:off x="179218" y="2817895"/>
            <a:ext cx="8710541" cy="2670048"/>
          </a:xfrm>
          <a:custGeom>
            <a:avLst/>
            <a:gdLst>
              <a:gd name="connsiteX0" fmla="*/ 0 w 7315201"/>
              <a:gd name="connsiteY0" fmla="*/ 0 h 2653521"/>
              <a:gd name="connsiteX1" fmla="*/ 7315201 w 7315201"/>
              <a:gd name="connsiteY1" fmla="*/ 0 h 2653521"/>
              <a:gd name="connsiteX2" fmla="*/ 7315201 w 7315201"/>
              <a:gd name="connsiteY2" fmla="*/ 2653521 h 2653521"/>
              <a:gd name="connsiteX3" fmla="*/ 0 w 7315201"/>
              <a:gd name="connsiteY3" fmla="*/ 2653521 h 2653521"/>
              <a:gd name="connsiteX4" fmla="*/ 0 w 7315201"/>
              <a:gd name="connsiteY4" fmla="*/ 0 h 2653521"/>
              <a:gd name="connsiteX0" fmla="*/ 0 w 7315201"/>
              <a:gd name="connsiteY0" fmla="*/ 960699 h 2653521"/>
              <a:gd name="connsiteX1" fmla="*/ 7315201 w 7315201"/>
              <a:gd name="connsiteY1" fmla="*/ 0 h 2653521"/>
              <a:gd name="connsiteX2" fmla="*/ 7315201 w 7315201"/>
              <a:gd name="connsiteY2" fmla="*/ 2653521 h 2653521"/>
              <a:gd name="connsiteX3" fmla="*/ 0 w 7315201"/>
              <a:gd name="connsiteY3" fmla="*/ 2653521 h 2653521"/>
              <a:gd name="connsiteX4" fmla="*/ 0 w 7315201"/>
              <a:gd name="connsiteY4" fmla="*/ 960699 h 2653521"/>
              <a:gd name="connsiteX0" fmla="*/ 0 w 7315201"/>
              <a:gd name="connsiteY0" fmla="*/ 960699 h 2653521"/>
              <a:gd name="connsiteX1" fmla="*/ 7315201 w 7315201"/>
              <a:gd name="connsiteY1" fmla="*/ 0 h 2653521"/>
              <a:gd name="connsiteX2" fmla="*/ 7315201 w 7315201"/>
              <a:gd name="connsiteY2" fmla="*/ 2653521 h 2653521"/>
              <a:gd name="connsiteX3" fmla="*/ 0 w 7315201"/>
              <a:gd name="connsiteY3" fmla="*/ 1715972 h 2653521"/>
              <a:gd name="connsiteX4" fmla="*/ 0 w 7315201"/>
              <a:gd name="connsiteY4" fmla="*/ 960699 h 2653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1" h="2653521">
                <a:moveTo>
                  <a:pt x="0" y="960699"/>
                </a:moveTo>
                <a:lnTo>
                  <a:pt x="7315201" y="0"/>
                </a:lnTo>
                <a:lnTo>
                  <a:pt x="7315201" y="2653521"/>
                </a:lnTo>
                <a:lnTo>
                  <a:pt x="0" y="1715972"/>
                </a:lnTo>
                <a:lnTo>
                  <a:pt x="0" y="960699"/>
                </a:lnTo>
                <a:close/>
              </a:path>
            </a:pathLst>
          </a:custGeom>
          <a:gradFill>
            <a:gsLst>
              <a:gs pos="99000">
                <a:schemeClr val="bg1"/>
              </a:gs>
              <a:gs pos="6000">
                <a:schemeClr val="bg1"/>
              </a:gs>
              <a:gs pos="29000">
                <a:srgbClr val="FFFFFF">
                  <a:alpha val="50000"/>
                </a:srgbClr>
              </a:gs>
              <a:gs pos="68000">
                <a:schemeClr val="bg1">
                  <a:alpha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83479E02-38A0-E7BE-F40B-DE8C1DBF3F22}"/>
              </a:ext>
            </a:extLst>
          </p:cNvPr>
          <p:cNvSpPr>
            <a:spLocks noChangeAspect="1"/>
          </p:cNvSpPr>
          <p:nvPr/>
        </p:nvSpPr>
        <p:spPr>
          <a:xfrm>
            <a:off x="7556036" y="2816108"/>
            <a:ext cx="2667447" cy="2671404"/>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5F5D6498-9855-48F3-ED46-83E8FDC57AFA}"/>
              </a:ext>
            </a:extLst>
          </p:cNvPr>
          <p:cNvSpPr/>
          <p:nvPr/>
        </p:nvSpPr>
        <p:spPr>
          <a:xfrm>
            <a:off x="-184424" y="3740493"/>
            <a:ext cx="731520" cy="731520"/>
          </a:xfrm>
          <a:prstGeom prst="ellipse">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25DEB6C-B95C-FA74-BDBB-5C1F8FB2A088}"/>
              </a:ext>
            </a:extLst>
          </p:cNvPr>
          <p:cNvSpPr txBox="1"/>
          <p:nvPr/>
        </p:nvSpPr>
        <p:spPr>
          <a:xfrm>
            <a:off x="116010" y="57873"/>
            <a:ext cx="2008883" cy="430887"/>
          </a:xfrm>
          <a:prstGeom prst="rect">
            <a:avLst/>
          </a:prstGeom>
          <a:noFill/>
        </p:spPr>
        <p:txBody>
          <a:bodyPr wrap="none" rtlCol="0">
            <a:spAutoFit/>
          </a:bodyPr>
          <a:lstStyle/>
          <a:p>
            <a:r>
              <a:rPr lang="en-US" sz="2200" dirty="0">
                <a:solidFill>
                  <a:schemeClr val="accent4">
                    <a:lumMod val="50000"/>
                  </a:schemeClr>
                </a:solidFill>
                <a:latin typeface="Century Gothic" panose="020B0502020202020204" pitchFamily="34" charset="0"/>
              </a:rPr>
              <a:t>Best Scenario</a:t>
            </a:r>
          </a:p>
        </p:txBody>
      </p:sp>
      <p:sp>
        <p:nvSpPr>
          <p:cNvPr id="7" name="TextBox 6">
            <a:extLst>
              <a:ext uri="{FF2B5EF4-FFF2-40B4-BE49-F238E27FC236}">
                <a16:creationId xmlns:a16="http://schemas.microsoft.com/office/drawing/2014/main" id="{491F8343-D0DC-202A-A6B2-287BAE6408A5}"/>
              </a:ext>
            </a:extLst>
          </p:cNvPr>
          <p:cNvSpPr txBox="1"/>
          <p:nvPr/>
        </p:nvSpPr>
        <p:spPr>
          <a:xfrm>
            <a:off x="116010" y="465750"/>
            <a:ext cx="2743200" cy="2031325"/>
          </a:xfrm>
          <a:prstGeom prst="rect">
            <a:avLst/>
          </a:prstGeom>
          <a:noFill/>
        </p:spPr>
        <p:txBody>
          <a:bodyPr wrap="square" rtlCol="0">
            <a:spAutoFit/>
          </a:bodyPr>
          <a:lstStyle/>
          <a:p>
            <a:pPr>
              <a:spcAft>
                <a:spcPts val="600"/>
              </a:spcAft>
            </a:pPr>
            <a:r>
              <a:rPr lang="en-US" sz="1100" b="1" dirty="0">
                <a:solidFill>
                  <a:schemeClr val="accent4">
                    <a:lumMod val="50000"/>
                  </a:schemeClr>
                </a:solidFill>
                <a:latin typeface="Courier" pitchFamily="2" charset="0"/>
              </a:rPr>
              <a:t>Rapid Market Adoption:  </a:t>
            </a:r>
            <a:r>
              <a:rPr lang="en-US" sz="1100" dirty="0">
                <a:solidFill>
                  <a:schemeClr val="accent4">
                    <a:lumMod val="50000"/>
                  </a:schemeClr>
                </a:solidFill>
                <a:latin typeface="Courier" pitchFamily="2" charset="0"/>
              </a:rPr>
              <a:t>Positive Charge becomes the preferred choice in major urban areas, with a 50% increase in usage within the first year.</a:t>
            </a:r>
          </a:p>
          <a:p>
            <a:pPr>
              <a:spcAft>
                <a:spcPts val="600"/>
              </a:spcAft>
            </a:pPr>
            <a:r>
              <a:rPr lang="en-US" sz="1100" b="1" dirty="0">
                <a:solidFill>
                  <a:schemeClr val="accent4">
                    <a:lumMod val="50000"/>
                  </a:schemeClr>
                </a:solidFill>
                <a:latin typeface="Courier" pitchFamily="2" charset="0"/>
              </a:rPr>
              <a:t>Strategic Partnerships:  </a:t>
            </a:r>
            <a:r>
              <a:rPr lang="en-US" sz="1100" dirty="0">
                <a:solidFill>
                  <a:schemeClr val="accent4">
                    <a:lumMod val="50000"/>
                  </a:schemeClr>
                </a:solidFill>
                <a:latin typeface="Courier" pitchFamily="2" charset="0"/>
              </a:rPr>
              <a:t>Key collaborations with major automotive companies lead to integrated charging solutions and expanded market reach.</a:t>
            </a:r>
          </a:p>
        </p:txBody>
      </p:sp>
      <p:sp>
        <p:nvSpPr>
          <p:cNvPr id="9" name="TextBox 8">
            <a:extLst>
              <a:ext uri="{FF2B5EF4-FFF2-40B4-BE49-F238E27FC236}">
                <a16:creationId xmlns:a16="http://schemas.microsoft.com/office/drawing/2014/main" id="{D7A1B592-FBD0-6B87-48D2-DFE8E819BA1E}"/>
              </a:ext>
            </a:extLst>
          </p:cNvPr>
          <p:cNvSpPr txBox="1"/>
          <p:nvPr/>
        </p:nvSpPr>
        <p:spPr>
          <a:xfrm>
            <a:off x="2983071" y="57873"/>
            <a:ext cx="2751074" cy="430887"/>
          </a:xfrm>
          <a:prstGeom prst="rect">
            <a:avLst/>
          </a:prstGeom>
          <a:noFill/>
        </p:spPr>
        <p:txBody>
          <a:bodyPr wrap="none" rtlCol="0">
            <a:spAutoFit/>
          </a:bodyPr>
          <a:lstStyle/>
          <a:p>
            <a:r>
              <a:rPr lang="en-US" sz="2200" dirty="0">
                <a:solidFill>
                  <a:schemeClr val="accent4">
                    <a:lumMod val="50000"/>
                  </a:schemeClr>
                </a:solidFill>
                <a:latin typeface="Century Gothic" panose="020B0502020202020204" pitchFamily="34" charset="0"/>
              </a:rPr>
              <a:t>Possible Scenario 1</a:t>
            </a:r>
          </a:p>
        </p:txBody>
      </p:sp>
      <p:sp>
        <p:nvSpPr>
          <p:cNvPr id="10" name="TextBox 9">
            <a:extLst>
              <a:ext uri="{FF2B5EF4-FFF2-40B4-BE49-F238E27FC236}">
                <a16:creationId xmlns:a16="http://schemas.microsoft.com/office/drawing/2014/main" id="{BD51637C-D94E-307F-2021-9613297A4867}"/>
              </a:ext>
            </a:extLst>
          </p:cNvPr>
          <p:cNvSpPr txBox="1"/>
          <p:nvPr/>
        </p:nvSpPr>
        <p:spPr>
          <a:xfrm>
            <a:off x="2983071" y="465750"/>
            <a:ext cx="2743200" cy="1862048"/>
          </a:xfrm>
          <a:prstGeom prst="rect">
            <a:avLst/>
          </a:prstGeom>
          <a:noFill/>
        </p:spPr>
        <p:txBody>
          <a:bodyPr wrap="square" rtlCol="0">
            <a:spAutoFit/>
          </a:bodyPr>
          <a:lstStyle/>
          <a:p>
            <a:pPr>
              <a:spcAft>
                <a:spcPts val="600"/>
              </a:spcAft>
            </a:pPr>
            <a:r>
              <a:rPr lang="en-US" sz="1100" b="1" dirty="0">
                <a:solidFill>
                  <a:schemeClr val="accent4">
                    <a:lumMod val="50000"/>
                  </a:schemeClr>
                </a:solidFill>
                <a:latin typeface="Courier" pitchFamily="2" charset="0"/>
              </a:rPr>
              <a:t>Steady Growth:  </a:t>
            </a:r>
            <a:r>
              <a:rPr lang="en-US" sz="1100" dirty="0">
                <a:solidFill>
                  <a:schemeClr val="accent4">
                    <a:lumMod val="50000"/>
                  </a:schemeClr>
                </a:solidFill>
                <a:latin typeface="Courier" pitchFamily="2" charset="0"/>
              </a:rPr>
              <a:t>Gradual user increase with a focus on high-density urban areas allows us to achieve a 25% market share in two years.</a:t>
            </a:r>
          </a:p>
          <a:p>
            <a:pPr>
              <a:spcAft>
                <a:spcPts val="600"/>
              </a:spcAft>
            </a:pPr>
            <a:r>
              <a:rPr lang="en-US" sz="1100" b="1" dirty="0">
                <a:solidFill>
                  <a:schemeClr val="accent4">
                    <a:lumMod val="50000"/>
                  </a:schemeClr>
                </a:solidFill>
                <a:latin typeface="Courier" pitchFamily="2" charset="0"/>
              </a:rPr>
              <a:t>Infrastructure Expansion:  </a:t>
            </a:r>
            <a:r>
              <a:rPr lang="en-US" sz="1100" dirty="0">
                <a:solidFill>
                  <a:schemeClr val="accent4">
                    <a:lumMod val="50000"/>
                  </a:schemeClr>
                </a:solidFill>
                <a:latin typeface="Courier" pitchFamily="2" charset="0"/>
              </a:rPr>
              <a:t>Moderate investment in infrastructure leads to a balanced network of charging stations across cities.</a:t>
            </a:r>
          </a:p>
        </p:txBody>
      </p:sp>
      <p:sp>
        <p:nvSpPr>
          <p:cNvPr id="12" name="TextBox 11">
            <a:extLst>
              <a:ext uri="{FF2B5EF4-FFF2-40B4-BE49-F238E27FC236}">
                <a16:creationId xmlns:a16="http://schemas.microsoft.com/office/drawing/2014/main" id="{D617D01C-CF8E-5B4F-8984-C6BCB9933EE4}"/>
              </a:ext>
            </a:extLst>
          </p:cNvPr>
          <p:cNvSpPr txBox="1"/>
          <p:nvPr/>
        </p:nvSpPr>
        <p:spPr>
          <a:xfrm>
            <a:off x="5891939" y="57873"/>
            <a:ext cx="2751074" cy="430887"/>
          </a:xfrm>
          <a:prstGeom prst="rect">
            <a:avLst/>
          </a:prstGeom>
          <a:noFill/>
        </p:spPr>
        <p:txBody>
          <a:bodyPr wrap="none" rtlCol="0">
            <a:spAutoFit/>
          </a:bodyPr>
          <a:lstStyle/>
          <a:p>
            <a:r>
              <a:rPr lang="en-US" sz="2200" dirty="0">
                <a:solidFill>
                  <a:schemeClr val="accent4">
                    <a:lumMod val="50000"/>
                  </a:schemeClr>
                </a:solidFill>
                <a:latin typeface="Century Gothic" panose="020B0502020202020204" pitchFamily="34" charset="0"/>
              </a:rPr>
              <a:t>Possible Scenario 2</a:t>
            </a:r>
          </a:p>
        </p:txBody>
      </p:sp>
      <p:sp>
        <p:nvSpPr>
          <p:cNvPr id="13" name="TextBox 12">
            <a:extLst>
              <a:ext uri="{FF2B5EF4-FFF2-40B4-BE49-F238E27FC236}">
                <a16:creationId xmlns:a16="http://schemas.microsoft.com/office/drawing/2014/main" id="{5B8283DB-49E6-7E2C-F6F2-601B2A89A32A}"/>
              </a:ext>
            </a:extLst>
          </p:cNvPr>
          <p:cNvSpPr txBox="1"/>
          <p:nvPr/>
        </p:nvSpPr>
        <p:spPr>
          <a:xfrm>
            <a:off x="5891939" y="465750"/>
            <a:ext cx="2743200" cy="1862048"/>
          </a:xfrm>
          <a:prstGeom prst="rect">
            <a:avLst/>
          </a:prstGeom>
          <a:noFill/>
        </p:spPr>
        <p:txBody>
          <a:bodyPr wrap="square" rtlCol="0">
            <a:spAutoFit/>
          </a:bodyPr>
          <a:lstStyle/>
          <a:p>
            <a:pPr>
              <a:spcAft>
                <a:spcPts val="600"/>
              </a:spcAft>
            </a:pPr>
            <a:r>
              <a:rPr lang="en-US" sz="1100" b="1" dirty="0">
                <a:solidFill>
                  <a:schemeClr val="accent4">
                    <a:lumMod val="50000"/>
                  </a:schemeClr>
                </a:solidFill>
                <a:latin typeface="Courier" pitchFamily="2" charset="0"/>
              </a:rPr>
              <a:t>Competitive Pressure:  </a:t>
            </a:r>
            <a:r>
              <a:rPr lang="en-US" sz="1100" dirty="0">
                <a:solidFill>
                  <a:schemeClr val="accent4">
                    <a:lumMod val="50000"/>
                  </a:schemeClr>
                </a:solidFill>
                <a:latin typeface="Courier" pitchFamily="2" charset="0"/>
              </a:rPr>
              <a:t>Facing stiff competition, market share grows slowly, focusing on niche areas with specialized services.</a:t>
            </a:r>
          </a:p>
          <a:p>
            <a:pPr>
              <a:spcAft>
                <a:spcPts val="600"/>
              </a:spcAft>
            </a:pPr>
            <a:r>
              <a:rPr lang="en-US" sz="1100" b="1" dirty="0">
                <a:solidFill>
                  <a:schemeClr val="accent4">
                    <a:lumMod val="50000"/>
                  </a:schemeClr>
                </a:solidFill>
                <a:latin typeface="Courier" pitchFamily="2" charset="0"/>
              </a:rPr>
              <a:t>Technology Development:  </a:t>
            </a:r>
            <a:r>
              <a:rPr lang="en-US" sz="1100" dirty="0">
                <a:solidFill>
                  <a:schemeClr val="accent4">
                    <a:lumMod val="50000"/>
                  </a:schemeClr>
                </a:solidFill>
                <a:latin typeface="Courier" pitchFamily="2" charset="0"/>
              </a:rPr>
              <a:t>We Emphasize the development of proprietary, fast-charging technology to differentiate from competitors.</a:t>
            </a:r>
          </a:p>
        </p:txBody>
      </p:sp>
      <p:cxnSp>
        <p:nvCxnSpPr>
          <p:cNvPr id="22" name="Straight Arrow Connector 21">
            <a:extLst>
              <a:ext uri="{FF2B5EF4-FFF2-40B4-BE49-F238E27FC236}">
                <a16:creationId xmlns:a16="http://schemas.microsoft.com/office/drawing/2014/main" id="{066DC238-4B09-D205-ABA3-F33B421FF4D3}"/>
              </a:ext>
            </a:extLst>
          </p:cNvPr>
          <p:cNvCxnSpPr>
            <a:cxnSpLocks/>
          </p:cNvCxnSpPr>
          <p:nvPr/>
        </p:nvCxnSpPr>
        <p:spPr>
          <a:xfrm flipV="1">
            <a:off x="179219" y="2604304"/>
            <a:ext cx="0" cy="3657600"/>
          </a:xfrm>
          <a:prstGeom prst="straightConnector1">
            <a:avLst/>
          </a:prstGeom>
          <a:ln w="25400" cap="rnd">
            <a:gradFill>
              <a:gsLst>
                <a:gs pos="0">
                  <a:schemeClr val="accent4">
                    <a:lumMod val="50000"/>
                  </a:schemeClr>
                </a:gs>
                <a:gs pos="100000">
                  <a:schemeClr val="accent4"/>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5A0495C-913E-2E91-40C3-BD3E2748FEAD}"/>
              </a:ext>
            </a:extLst>
          </p:cNvPr>
          <p:cNvCxnSpPr>
            <a:cxnSpLocks/>
          </p:cNvCxnSpPr>
          <p:nvPr/>
        </p:nvCxnSpPr>
        <p:spPr>
          <a:xfrm>
            <a:off x="179218" y="6261904"/>
            <a:ext cx="11264637" cy="0"/>
          </a:xfrm>
          <a:prstGeom prst="straightConnector1">
            <a:avLst/>
          </a:prstGeom>
          <a:ln w="50800" cap="rnd">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0" name="Oval 29">
            <a:extLst>
              <a:ext uri="{FF2B5EF4-FFF2-40B4-BE49-F238E27FC236}">
                <a16:creationId xmlns:a16="http://schemas.microsoft.com/office/drawing/2014/main" id="{C09083AC-6B7C-C4B0-1537-E9614A8FDE3F}"/>
              </a:ext>
            </a:extLst>
          </p:cNvPr>
          <p:cNvSpPr>
            <a:spLocks noChangeAspect="1"/>
          </p:cNvSpPr>
          <p:nvPr/>
        </p:nvSpPr>
        <p:spPr>
          <a:xfrm>
            <a:off x="2388394" y="3434962"/>
            <a:ext cx="1426541" cy="1426464"/>
          </a:xfrm>
          <a:prstGeom prst="ellipse">
            <a:avLst/>
          </a:prstGeom>
          <a:solidFill>
            <a:srgbClr val="3BA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a:extLst>
              <a:ext uri="{FF2B5EF4-FFF2-40B4-BE49-F238E27FC236}">
                <a16:creationId xmlns:a16="http://schemas.microsoft.com/office/drawing/2014/main" id="{BA77F199-EF76-3224-3A7B-0D3E06F813EA}"/>
              </a:ext>
            </a:extLst>
          </p:cNvPr>
          <p:cNvCxnSpPr>
            <a:cxnSpLocks/>
          </p:cNvCxnSpPr>
          <p:nvPr/>
        </p:nvCxnSpPr>
        <p:spPr>
          <a:xfrm flipV="1">
            <a:off x="3078455" y="2604304"/>
            <a:ext cx="0" cy="3657600"/>
          </a:xfrm>
          <a:prstGeom prst="straightConnector1">
            <a:avLst/>
          </a:prstGeom>
          <a:ln w="25400" cap="rnd">
            <a:gradFill>
              <a:gsLst>
                <a:gs pos="0">
                  <a:schemeClr val="accent4">
                    <a:lumMod val="50000"/>
                  </a:schemeClr>
                </a:gs>
                <a:gs pos="100000">
                  <a:schemeClr val="accent4"/>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07D72A4B-D6BB-769C-B60F-D1794D5AFDD7}"/>
              </a:ext>
            </a:extLst>
          </p:cNvPr>
          <p:cNvSpPr>
            <a:spLocks/>
          </p:cNvSpPr>
          <p:nvPr/>
        </p:nvSpPr>
        <p:spPr>
          <a:xfrm>
            <a:off x="4976123" y="3146101"/>
            <a:ext cx="2030470" cy="2033482"/>
          </a:xfrm>
          <a:prstGeom prst="ellipse">
            <a:avLst/>
          </a:prstGeom>
          <a:solidFill>
            <a:srgbClr val="BDDF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a:extLst>
              <a:ext uri="{FF2B5EF4-FFF2-40B4-BE49-F238E27FC236}">
                <a16:creationId xmlns:a16="http://schemas.microsoft.com/office/drawing/2014/main" id="{ABAE1FD5-C3E3-93F4-EDA5-B7918FB5C6BA}"/>
              </a:ext>
            </a:extLst>
          </p:cNvPr>
          <p:cNvCxnSpPr>
            <a:cxnSpLocks/>
          </p:cNvCxnSpPr>
          <p:nvPr/>
        </p:nvCxnSpPr>
        <p:spPr>
          <a:xfrm flipV="1">
            <a:off x="5994159" y="2604304"/>
            <a:ext cx="0" cy="3657600"/>
          </a:xfrm>
          <a:prstGeom prst="straightConnector1">
            <a:avLst/>
          </a:prstGeom>
          <a:ln w="25400" cap="rnd">
            <a:gradFill>
              <a:gsLst>
                <a:gs pos="0">
                  <a:schemeClr val="accent4">
                    <a:lumMod val="50000"/>
                  </a:schemeClr>
                </a:gs>
                <a:gs pos="100000">
                  <a:schemeClr val="accent4"/>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D9D6B1F6-310F-E75F-C713-6939F4BBEB01}"/>
              </a:ext>
            </a:extLst>
          </p:cNvPr>
          <p:cNvCxnSpPr>
            <a:cxnSpLocks/>
            <a:stCxn id="29" idx="2"/>
          </p:cNvCxnSpPr>
          <p:nvPr/>
        </p:nvCxnSpPr>
        <p:spPr>
          <a:xfrm>
            <a:off x="-184424" y="4106253"/>
            <a:ext cx="10407907" cy="8443"/>
          </a:xfrm>
          <a:prstGeom prst="straightConnector1">
            <a:avLst/>
          </a:prstGeom>
          <a:ln w="31750" cap="rnd">
            <a:gradFill>
              <a:gsLst>
                <a:gs pos="100000">
                  <a:srgbClr val="00B195"/>
                </a:gs>
                <a:gs pos="26000">
                  <a:srgbClr val="92D050"/>
                </a:gs>
              </a:gsLst>
              <a:lin ang="0" scaled="0"/>
            </a:gradFill>
            <a:prstDash val="dash"/>
            <a:tailEnd type="non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A7DEFE0C-0EE9-AB5A-6FE3-04C3F5BDD444}"/>
              </a:ext>
            </a:extLst>
          </p:cNvPr>
          <p:cNvCxnSpPr>
            <a:cxnSpLocks/>
            <a:stCxn id="29" idx="2"/>
          </p:cNvCxnSpPr>
          <p:nvPr/>
        </p:nvCxnSpPr>
        <p:spPr>
          <a:xfrm flipV="1">
            <a:off x="-184424" y="3740493"/>
            <a:ext cx="3262879" cy="365760"/>
          </a:xfrm>
          <a:prstGeom prst="straightConnector1">
            <a:avLst/>
          </a:prstGeom>
          <a:ln w="31750" cap="rnd">
            <a:gradFill>
              <a:gsLst>
                <a:gs pos="0">
                  <a:srgbClr val="C00000"/>
                </a:gs>
                <a:gs pos="100000">
                  <a:srgbClr val="FF0000"/>
                </a:gs>
              </a:gsLst>
              <a:lin ang="5400000" scaled="1"/>
            </a:gradFill>
            <a:prstDash val="sysDot"/>
            <a:tailEnd type="none" w="lg" len="lg"/>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7CF16464-E332-D21F-2C03-51F78A7ACD7D}"/>
              </a:ext>
            </a:extLst>
          </p:cNvPr>
          <p:cNvCxnSpPr>
            <a:cxnSpLocks/>
          </p:cNvCxnSpPr>
          <p:nvPr/>
        </p:nvCxnSpPr>
        <p:spPr>
          <a:xfrm>
            <a:off x="4546028" y="3666811"/>
            <a:ext cx="142519" cy="705381"/>
          </a:xfrm>
          <a:prstGeom prst="straightConnector1">
            <a:avLst/>
          </a:prstGeom>
          <a:ln w="31750" cap="rnd">
            <a:gradFill>
              <a:gsLst>
                <a:gs pos="0">
                  <a:srgbClr val="C00000"/>
                </a:gs>
                <a:gs pos="100000">
                  <a:srgbClr val="FF0000"/>
                </a:gs>
              </a:gsLst>
              <a:lin ang="5400000" scaled="1"/>
            </a:gradFill>
            <a:prstDash val="sysDot"/>
            <a:tailEnd type="none" w="sm" len="sm"/>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7080DE76-2476-FA77-C7D7-6B74C49B5FAF}"/>
              </a:ext>
            </a:extLst>
          </p:cNvPr>
          <p:cNvCxnSpPr>
            <a:cxnSpLocks/>
          </p:cNvCxnSpPr>
          <p:nvPr/>
        </p:nvCxnSpPr>
        <p:spPr>
          <a:xfrm flipV="1">
            <a:off x="3074971" y="3527496"/>
            <a:ext cx="2925424" cy="207895"/>
          </a:xfrm>
          <a:prstGeom prst="straightConnector1">
            <a:avLst/>
          </a:prstGeom>
          <a:ln w="31750" cap="rnd">
            <a:gradFill>
              <a:gsLst>
                <a:gs pos="0">
                  <a:srgbClr val="C00000"/>
                </a:gs>
                <a:gs pos="100000">
                  <a:srgbClr val="FF0000"/>
                </a:gs>
              </a:gsLst>
              <a:lin ang="5400000" scaled="1"/>
            </a:gradFill>
            <a:prstDash val="sysDot"/>
            <a:tailEnd type="none" w="sm" len="sm"/>
          </a:ln>
        </p:spPr>
        <p:style>
          <a:lnRef idx="2">
            <a:schemeClr val="accent1"/>
          </a:lnRef>
          <a:fillRef idx="0">
            <a:schemeClr val="accent1"/>
          </a:fillRef>
          <a:effectRef idx="1">
            <a:schemeClr val="accent1"/>
          </a:effectRef>
          <a:fontRef idx="minor">
            <a:schemeClr val="tx1"/>
          </a:fontRef>
        </p:style>
      </p:cxnSp>
      <p:sp>
        <p:nvSpPr>
          <p:cNvPr id="47" name="Oval 46">
            <a:extLst>
              <a:ext uri="{FF2B5EF4-FFF2-40B4-BE49-F238E27FC236}">
                <a16:creationId xmlns:a16="http://schemas.microsoft.com/office/drawing/2014/main" id="{80CB9366-6959-1C85-8DF6-F28B0B027AE7}"/>
              </a:ext>
            </a:extLst>
          </p:cNvPr>
          <p:cNvSpPr/>
          <p:nvPr/>
        </p:nvSpPr>
        <p:spPr>
          <a:xfrm>
            <a:off x="2947406" y="3614991"/>
            <a:ext cx="274320" cy="2743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F6589279-033F-E7A2-6E33-C04CF3EBCE5D}"/>
              </a:ext>
            </a:extLst>
          </p:cNvPr>
          <p:cNvSpPr txBox="1"/>
          <p:nvPr/>
        </p:nvSpPr>
        <p:spPr>
          <a:xfrm>
            <a:off x="10093397" y="2587062"/>
            <a:ext cx="1350447" cy="400110"/>
          </a:xfrm>
          <a:prstGeom prst="rect">
            <a:avLst/>
          </a:prstGeom>
          <a:noFill/>
        </p:spPr>
        <p:txBody>
          <a:bodyPr wrap="square" rtlCol="0">
            <a:spAutoFit/>
          </a:bodyPr>
          <a:lstStyle/>
          <a:p>
            <a:pPr>
              <a:spcAft>
                <a:spcPts val="600"/>
              </a:spcAft>
            </a:pPr>
            <a:r>
              <a:rPr lang="en-US" sz="2000" dirty="0">
                <a:solidFill>
                  <a:schemeClr val="bg1"/>
                </a:solidFill>
                <a:latin typeface="Courier" pitchFamily="2" charset="0"/>
              </a:rPr>
              <a:t>Change</a:t>
            </a:r>
          </a:p>
        </p:txBody>
      </p:sp>
      <p:sp>
        <p:nvSpPr>
          <p:cNvPr id="53" name="TextBox 52">
            <a:extLst>
              <a:ext uri="{FF2B5EF4-FFF2-40B4-BE49-F238E27FC236}">
                <a16:creationId xmlns:a16="http://schemas.microsoft.com/office/drawing/2014/main" id="{1480C73C-1DF3-1CFD-8CAD-A3222FE8EF09}"/>
              </a:ext>
            </a:extLst>
          </p:cNvPr>
          <p:cNvSpPr txBox="1"/>
          <p:nvPr/>
        </p:nvSpPr>
        <p:spPr>
          <a:xfrm>
            <a:off x="10093397" y="5257110"/>
            <a:ext cx="1350447" cy="400110"/>
          </a:xfrm>
          <a:prstGeom prst="rect">
            <a:avLst/>
          </a:prstGeom>
          <a:noFill/>
        </p:spPr>
        <p:txBody>
          <a:bodyPr wrap="square" rtlCol="0">
            <a:spAutoFit/>
          </a:bodyPr>
          <a:lstStyle/>
          <a:p>
            <a:pPr>
              <a:spcAft>
                <a:spcPts val="600"/>
              </a:spcAft>
            </a:pPr>
            <a:r>
              <a:rPr lang="en-US" sz="2000" dirty="0">
                <a:solidFill>
                  <a:schemeClr val="bg1"/>
                </a:solidFill>
                <a:latin typeface="Courier" pitchFamily="2" charset="0"/>
              </a:rPr>
              <a:t>Effect</a:t>
            </a:r>
          </a:p>
        </p:txBody>
      </p:sp>
      <p:sp>
        <p:nvSpPr>
          <p:cNvPr id="54" name="TextBox 53">
            <a:extLst>
              <a:ext uri="{FF2B5EF4-FFF2-40B4-BE49-F238E27FC236}">
                <a16:creationId xmlns:a16="http://schemas.microsoft.com/office/drawing/2014/main" id="{FF61C078-575C-12A4-7130-D8EC8D7A5124}"/>
              </a:ext>
            </a:extLst>
          </p:cNvPr>
          <p:cNvSpPr txBox="1"/>
          <p:nvPr/>
        </p:nvSpPr>
        <p:spPr>
          <a:xfrm>
            <a:off x="4039390" y="3266577"/>
            <a:ext cx="380414" cy="461665"/>
          </a:xfrm>
          <a:prstGeom prst="rect">
            <a:avLst/>
          </a:prstGeom>
          <a:noFill/>
        </p:spPr>
        <p:txBody>
          <a:bodyPr wrap="square" rtlCol="0">
            <a:spAutoFit/>
          </a:bodyPr>
          <a:lstStyle/>
          <a:p>
            <a:pPr>
              <a:spcAft>
                <a:spcPts val="600"/>
              </a:spcAft>
            </a:pPr>
            <a:r>
              <a:rPr lang="en-US" sz="2400" dirty="0">
                <a:solidFill>
                  <a:schemeClr val="accent4">
                    <a:lumMod val="75000"/>
                  </a:schemeClr>
                </a:solidFill>
                <a:latin typeface="Courier" pitchFamily="2" charset="0"/>
              </a:rPr>
              <a:t>a</a:t>
            </a:r>
          </a:p>
        </p:txBody>
      </p:sp>
      <p:sp>
        <p:nvSpPr>
          <p:cNvPr id="55" name="TextBox 54">
            <a:extLst>
              <a:ext uri="{FF2B5EF4-FFF2-40B4-BE49-F238E27FC236}">
                <a16:creationId xmlns:a16="http://schemas.microsoft.com/office/drawing/2014/main" id="{06B3EACD-6B6C-BAC8-9085-837AA40DEEB3}"/>
              </a:ext>
            </a:extLst>
          </p:cNvPr>
          <p:cNvSpPr txBox="1"/>
          <p:nvPr/>
        </p:nvSpPr>
        <p:spPr>
          <a:xfrm>
            <a:off x="4711568" y="4491924"/>
            <a:ext cx="380414" cy="461665"/>
          </a:xfrm>
          <a:prstGeom prst="rect">
            <a:avLst/>
          </a:prstGeom>
          <a:noFill/>
        </p:spPr>
        <p:txBody>
          <a:bodyPr wrap="square" rtlCol="0">
            <a:spAutoFit/>
          </a:bodyPr>
          <a:lstStyle/>
          <a:p>
            <a:pPr>
              <a:spcAft>
                <a:spcPts val="600"/>
              </a:spcAft>
            </a:pPr>
            <a:r>
              <a:rPr lang="en-US" sz="2400" dirty="0">
                <a:solidFill>
                  <a:schemeClr val="accent4">
                    <a:lumMod val="75000"/>
                  </a:schemeClr>
                </a:solidFill>
                <a:latin typeface="Courier" pitchFamily="2" charset="0"/>
              </a:rPr>
              <a:t>b</a:t>
            </a:r>
          </a:p>
        </p:txBody>
      </p:sp>
      <p:sp>
        <p:nvSpPr>
          <p:cNvPr id="57" name="TextBox 56">
            <a:extLst>
              <a:ext uri="{FF2B5EF4-FFF2-40B4-BE49-F238E27FC236}">
                <a16:creationId xmlns:a16="http://schemas.microsoft.com/office/drawing/2014/main" id="{2C68F3A2-317A-8570-39E9-CF6A22BC62A3}"/>
              </a:ext>
            </a:extLst>
          </p:cNvPr>
          <p:cNvSpPr txBox="1"/>
          <p:nvPr/>
        </p:nvSpPr>
        <p:spPr>
          <a:xfrm>
            <a:off x="6047432" y="4797295"/>
            <a:ext cx="524087" cy="338554"/>
          </a:xfrm>
          <a:prstGeom prst="rect">
            <a:avLst/>
          </a:prstGeom>
          <a:noFill/>
        </p:spPr>
        <p:txBody>
          <a:bodyPr wrap="square" rtlCol="0">
            <a:spAutoFit/>
          </a:bodyPr>
          <a:lstStyle/>
          <a:p>
            <a:pPr>
              <a:spcAft>
                <a:spcPts val="600"/>
              </a:spcAft>
            </a:pPr>
            <a:r>
              <a:rPr lang="en-US" sz="1600" dirty="0">
                <a:solidFill>
                  <a:schemeClr val="accent4">
                    <a:lumMod val="50000"/>
                  </a:schemeClr>
                </a:solidFill>
                <a:latin typeface="Courier" pitchFamily="2" charset="0"/>
              </a:rPr>
              <a:t>b1</a:t>
            </a:r>
          </a:p>
        </p:txBody>
      </p:sp>
      <p:sp>
        <p:nvSpPr>
          <p:cNvPr id="37" name="TextBox 36">
            <a:extLst>
              <a:ext uri="{FF2B5EF4-FFF2-40B4-BE49-F238E27FC236}">
                <a16:creationId xmlns:a16="http://schemas.microsoft.com/office/drawing/2014/main" id="{4B3B1F65-E1C4-7B2C-CE3B-B60FFB6C2C86}"/>
              </a:ext>
            </a:extLst>
          </p:cNvPr>
          <p:cNvSpPr txBox="1"/>
          <p:nvPr/>
        </p:nvSpPr>
        <p:spPr>
          <a:xfrm>
            <a:off x="266376" y="6374358"/>
            <a:ext cx="1892452" cy="400110"/>
          </a:xfrm>
          <a:prstGeom prst="rect">
            <a:avLst/>
          </a:prstGeom>
          <a:noFill/>
        </p:spPr>
        <p:txBody>
          <a:bodyPr wrap="square" rtlCol="0">
            <a:spAutoFit/>
          </a:bodyPr>
          <a:lstStyle/>
          <a:p>
            <a:pPr>
              <a:spcAft>
                <a:spcPts val="600"/>
              </a:spcAft>
            </a:pPr>
            <a:r>
              <a:rPr lang="en-US" sz="2000" dirty="0">
                <a:solidFill>
                  <a:schemeClr val="accent4">
                    <a:lumMod val="75000"/>
                  </a:schemeClr>
                </a:solidFill>
                <a:latin typeface="Courier" pitchFamily="2" charset="0"/>
              </a:rPr>
              <a:t>Simulation</a:t>
            </a:r>
          </a:p>
        </p:txBody>
      </p:sp>
      <p:sp>
        <p:nvSpPr>
          <p:cNvPr id="38" name="TextBox 37">
            <a:extLst>
              <a:ext uri="{FF2B5EF4-FFF2-40B4-BE49-F238E27FC236}">
                <a16:creationId xmlns:a16="http://schemas.microsoft.com/office/drawing/2014/main" id="{19B28122-53A9-5672-98C8-65D1951E8C2E}"/>
              </a:ext>
            </a:extLst>
          </p:cNvPr>
          <p:cNvSpPr txBox="1"/>
          <p:nvPr/>
        </p:nvSpPr>
        <p:spPr>
          <a:xfrm>
            <a:off x="3078455" y="6374358"/>
            <a:ext cx="1892452" cy="400110"/>
          </a:xfrm>
          <a:prstGeom prst="rect">
            <a:avLst/>
          </a:prstGeom>
          <a:noFill/>
        </p:spPr>
        <p:txBody>
          <a:bodyPr wrap="square" rtlCol="0">
            <a:spAutoFit/>
          </a:bodyPr>
          <a:lstStyle/>
          <a:p>
            <a:pPr>
              <a:spcAft>
                <a:spcPts val="600"/>
              </a:spcAft>
            </a:pPr>
            <a:r>
              <a:rPr lang="en-US" sz="2000" dirty="0">
                <a:solidFill>
                  <a:schemeClr val="accent4">
                    <a:lumMod val="75000"/>
                  </a:schemeClr>
                </a:solidFill>
                <a:latin typeface="Courier" pitchFamily="2" charset="0"/>
              </a:rPr>
              <a:t>Analysis</a:t>
            </a:r>
          </a:p>
        </p:txBody>
      </p:sp>
      <p:sp>
        <p:nvSpPr>
          <p:cNvPr id="41" name="TextBox 40">
            <a:extLst>
              <a:ext uri="{FF2B5EF4-FFF2-40B4-BE49-F238E27FC236}">
                <a16:creationId xmlns:a16="http://schemas.microsoft.com/office/drawing/2014/main" id="{330C097A-C419-ACC6-4F4D-77FEF6F7DD9D}"/>
              </a:ext>
            </a:extLst>
          </p:cNvPr>
          <p:cNvSpPr txBox="1"/>
          <p:nvPr/>
        </p:nvSpPr>
        <p:spPr>
          <a:xfrm>
            <a:off x="5981195" y="6374358"/>
            <a:ext cx="1892452" cy="400110"/>
          </a:xfrm>
          <a:prstGeom prst="rect">
            <a:avLst/>
          </a:prstGeom>
          <a:noFill/>
        </p:spPr>
        <p:txBody>
          <a:bodyPr wrap="square" rtlCol="0">
            <a:spAutoFit/>
          </a:bodyPr>
          <a:lstStyle/>
          <a:p>
            <a:pPr>
              <a:spcAft>
                <a:spcPts val="600"/>
              </a:spcAft>
            </a:pPr>
            <a:r>
              <a:rPr lang="en-US" sz="2000" dirty="0">
                <a:solidFill>
                  <a:schemeClr val="accent4">
                    <a:lumMod val="75000"/>
                  </a:schemeClr>
                </a:solidFill>
                <a:latin typeface="Courier" pitchFamily="2" charset="0"/>
              </a:rPr>
              <a:t>Results</a:t>
            </a:r>
          </a:p>
        </p:txBody>
      </p:sp>
      <p:cxnSp>
        <p:nvCxnSpPr>
          <p:cNvPr id="42" name="Straight Arrow Connector 41">
            <a:extLst>
              <a:ext uri="{FF2B5EF4-FFF2-40B4-BE49-F238E27FC236}">
                <a16:creationId xmlns:a16="http://schemas.microsoft.com/office/drawing/2014/main" id="{1400BD7A-8B86-29CF-ADFF-626A10A2C97F}"/>
              </a:ext>
            </a:extLst>
          </p:cNvPr>
          <p:cNvCxnSpPr>
            <a:cxnSpLocks/>
          </p:cNvCxnSpPr>
          <p:nvPr/>
        </p:nvCxnSpPr>
        <p:spPr>
          <a:xfrm flipV="1">
            <a:off x="8889760" y="2604304"/>
            <a:ext cx="0" cy="3657600"/>
          </a:xfrm>
          <a:prstGeom prst="straightConnector1">
            <a:avLst/>
          </a:prstGeom>
          <a:ln w="25400" cap="rnd">
            <a:gradFill>
              <a:gsLst>
                <a:gs pos="0">
                  <a:schemeClr val="accent4">
                    <a:lumMod val="50000"/>
                  </a:schemeClr>
                </a:gs>
                <a:gs pos="27000">
                  <a:schemeClr val="accent4"/>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A93CB0FB-47AF-E728-458B-47C3887138E1}"/>
              </a:ext>
            </a:extLst>
          </p:cNvPr>
          <p:cNvCxnSpPr>
            <a:cxnSpLocks/>
          </p:cNvCxnSpPr>
          <p:nvPr/>
        </p:nvCxnSpPr>
        <p:spPr>
          <a:xfrm>
            <a:off x="8924757" y="2809128"/>
            <a:ext cx="1050516" cy="0"/>
          </a:xfrm>
          <a:prstGeom prst="straightConnector1">
            <a:avLst/>
          </a:prstGeom>
          <a:ln w="25400" cap="rnd">
            <a:gradFill>
              <a:gsLst>
                <a:gs pos="89000">
                  <a:schemeClr val="accent4">
                    <a:lumMod val="50000"/>
                  </a:schemeClr>
                </a:gs>
                <a:gs pos="27000">
                  <a:schemeClr val="accent4"/>
                </a:gs>
              </a:gsLst>
              <a:lin ang="0" scaled="0"/>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828FE650-76AE-B235-774B-EBCB19E0D392}"/>
              </a:ext>
            </a:extLst>
          </p:cNvPr>
          <p:cNvCxnSpPr>
            <a:cxnSpLocks/>
          </p:cNvCxnSpPr>
          <p:nvPr/>
        </p:nvCxnSpPr>
        <p:spPr>
          <a:xfrm>
            <a:off x="8924757" y="5487942"/>
            <a:ext cx="1050516" cy="0"/>
          </a:xfrm>
          <a:prstGeom prst="straightConnector1">
            <a:avLst/>
          </a:prstGeom>
          <a:ln w="25400" cap="rnd">
            <a:gradFill>
              <a:gsLst>
                <a:gs pos="89000">
                  <a:schemeClr val="accent4">
                    <a:lumMod val="50000"/>
                  </a:schemeClr>
                </a:gs>
                <a:gs pos="27000">
                  <a:schemeClr val="accent4"/>
                </a:gs>
              </a:gsLst>
              <a:lin ang="0" scaled="0"/>
            </a:gradFill>
            <a:prstDash val="sysDot"/>
            <a:tailEnd type="oval" w="lg" len="lg"/>
          </a:ln>
        </p:spPr>
        <p:style>
          <a:lnRef idx="2">
            <a:schemeClr val="accent1"/>
          </a:lnRef>
          <a:fillRef idx="0">
            <a:schemeClr val="accent1"/>
          </a:fillRef>
          <a:effectRef idx="1">
            <a:schemeClr val="accent1"/>
          </a:effectRef>
          <a:fontRef idx="minor">
            <a:schemeClr val="tx1"/>
          </a:fontRef>
        </p:style>
      </p:cxnSp>
      <p:sp>
        <p:nvSpPr>
          <p:cNvPr id="67" name="Graphic 70" descr="Badge Follow with solid fill">
            <a:extLst>
              <a:ext uri="{FF2B5EF4-FFF2-40B4-BE49-F238E27FC236}">
                <a16:creationId xmlns:a16="http://schemas.microsoft.com/office/drawing/2014/main" id="{FBB0A898-A40B-0202-DCF8-4FD28E13E59A}"/>
              </a:ext>
            </a:extLst>
          </p:cNvPr>
          <p:cNvSpPr/>
          <p:nvPr/>
        </p:nvSpPr>
        <p:spPr>
          <a:xfrm>
            <a:off x="288694" y="5308873"/>
            <a:ext cx="230533" cy="230533"/>
          </a:xfrm>
          <a:custGeom>
            <a:avLst/>
            <a:gdLst>
              <a:gd name="connsiteX0" fmla="*/ 361750 w 723499"/>
              <a:gd name="connsiteY0" fmla="*/ 0 h 723500"/>
              <a:gd name="connsiteX1" fmla="*/ 0 w 723499"/>
              <a:gd name="connsiteY1" fmla="*/ 361750 h 723500"/>
              <a:gd name="connsiteX2" fmla="*/ 361750 w 723499"/>
              <a:gd name="connsiteY2" fmla="*/ 723500 h 723500"/>
              <a:gd name="connsiteX3" fmla="*/ 723500 w 723499"/>
              <a:gd name="connsiteY3" fmla="*/ 361750 h 723500"/>
              <a:gd name="connsiteX4" fmla="*/ 723500 w 723499"/>
              <a:gd name="connsiteY4" fmla="*/ 361712 h 723500"/>
              <a:gd name="connsiteX5" fmla="*/ 362036 w 723499"/>
              <a:gd name="connsiteY5" fmla="*/ 0 h 723500"/>
              <a:gd name="connsiteX6" fmla="*/ 361750 w 723499"/>
              <a:gd name="connsiteY6" fmla="*/ 0 h 723500"/>
              <a:gd name="connsiteX7" fmla="*/ 539096 w 723499"/>
              <a:gd name="connsiteY7" fmla="*/ 393954 h 723500"/>
              <a:gd name="connsiteX8" fmla="*/ 393954 w 723499"/>
              <a:gd name="connsiteY8" fmla="*/ 393954 h 723500"/>
              <a:gd name="connsiteX9" fmla="*/ 393954 w 723499"/>
              <a:gd name="connsiteY9" fmla="*/ 539058 h 723500"/>
              <a:gd name="connsiteX10" fmla="*/ 329546 w 723499"/>
              <a:gd name="connsiteY10" fmla="*/ 539058 h 723500"/>
              <a:gd name="connsiteX11" fmla="*/ 329546 w 723499"/>
              <a:gd name="connsiteY11" fmla="*/ 393916 h 723500"/>
              <a:gd name="connsiteX12" fmla="*/ 184404 w 723499"/>
              <a:gd name="connsiteY12" fmla="*/ 393916 h 723500"/>
              <a:gd name="connsiteX13" fmla="*/ 184404 w 723499"/>
              <a:gd name="connsiteY13" fmla="*/ 329508 h 723500"/>
              <a:gd name="connsiteX14" fmla="*/ 329546 w 723499"/>
              <a:gd name="connsiteY14" fmla="*/ 329508 h 723500"/>
              <a:gd name="connsiteX15" fmla="*/ 329546 w 723499"/>
              <a:gd name="connsiteY15" fmla="*/ 184366 h 723500"/>
              <a:gd name="connsiteX16" fmla="*/ 393954 w 723499"/>
              <a:gd name="connsiteY16" fmla="*/ 184366 h 723500"/>
              <a:gd name="connsiteX17" fmla="*/ 393954 w 723499"/>
              <a:gd name="connsiteY17" fmla="*/ 329508 h 723500"/>
              <a:gd name="connsiteX18" fmla="*/ 539096 w 723499"/>
              <a:gd name="connsiteY18" fmla="*/ 329508 h 7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499" h="723500">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38"/>
                  <a:pt x="723500" y="361724"/>
                  <a:pt x="723500" y="361712"/>
                </a:cubicBezTo>
                <a:cubicBezTo>
                  <a:pt x="723569" y="162013"/>
                  <a:pt x="561735" y="69"/>
                  <a:pt x="362036" y="0"/>
                </a:cubicBezTo>
                <a:cubicBezTo>
                  <a:pt x="361940" y="0"/>
                  <a:pt x="361845" y="0"/>
                  <a:pt x="361750" y="0"/>
                </a:cubicBezTo>
                <a:close/>
                <a:moveTo>
                  <a:pt x="539096" y="393954"/>
                </a:moveTo>
                <a:lnTo>
                  <a:pt x="393954" y="393954"/>
                </a:lnTo>
                <a:lnTo>
                  <a:pt x="393954" y="539058"/>
                </a:lnTo>
                <a:lnTo>
                  <a:pt x="329546" y="539058"/>
                </a:lnTo>
                <a:lnTo>
                  <a:pt x="329546" y="393916"/>
                </a:lnTo>
                <a:lnTo>
                  <a:pt x="184404" y="393916"/>
                </a:lnTo>
                <a:lnTo>
                  <a:pt x="184404" y="329508"/>
                </a:lnTo>
                <a:lnTo>
                  <a:pt x="329546" y="329508"/>
                </a:lnTo>
                <a:lnTo>
                  <a:pt x="329546" y="184366"/>
                </a:lnTo>
                <a:lnTo>
                  <a:pt x="393954" y="184366"/>
                </a:lnTo>
                <a:lnTo>
                  <a:pt x="393954" y="329508"/>
                </a:lnTo>
                <a:lnTo>
                  <a:pt x="539096" y="329508"/>
                </a:lnTo>
                <a:close/>
              </a:path>
            </a:pathLst>
          </a:custGeom>
          <a:solidFill>
            <a:schemeClr val="accent4">
              <a:lumMod val="50000"/>
            </a:schemeClr>
          </a:solidFill>
          <a:ln w="9525" cap="flat">
            <a:noFill/>
            <a:prstDash val="solid"/>
            <a:miter/>
          </a:ln>
          <a:effectLst/>
        </p:spPr>
        <p:txBody>
          <a:bodyPr rtlCol="0" anchor="ctr"/>
          <a:lstStyle/>
          <a:p>
            <a:endParaRPr lang="en-US" dirty="0"/>
          </a:p>
        </p:txBody>
      </p:sp>
      <p:sp>
        <p:nvSpPr>
          <p:cNvPr id="68" name="Graphic 76" descr="Badge Unfollow with solid fill">
            <a:extLst>
              <a:ext uri="{FF2B5EF4-FFF2-40B4-BE49-F238E27FC236}">
                <a16:creationId xmlns:a16="http://schemas.microsoft.com/office/drawing/2014/main" id="{D6577857-BC08-5B2E-E01B-51C4369D5034}"/>
              </a:ext>
            </a:extLst>
          </p:cNvPr>
          <p:cNvSpPr>
            <a:spLocks noChangeAspect="1"/>
          </p:cNvSpPr>
          <p:nvPr/>
        </p:nvSpPr>
        <p:spPr>
          <a:xfrm>
            <a:off x="290627" y="5728885"/>
            <a:ext cx="228600" cy="228600"/>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529571 w 723499"/>
              <a:gd name="connsiteY7" fmla="*/ 393954 h 723499"/>
              <a:gd name="connsiteX8" fmla="*/ 193929 w 723499"/>
              <a:gd name="connsiteY8" fmla="*/ 393954 h 723499"/>
              <a:gd name="connsiteX9" fmla="*/ 193929 w 723499"/>
              <a:gd name="connsiteY9" fmla="*/ 329565 h 723499"/>
              <a:gd name="connsiteX10" fmla="*/ 529571 w 723499"/>
              <a:gd name="connsiteY10" fmla="*/ 329565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529571" y="393954"/>
                </a:moveTo>
                <a:lnTo>
                  <a:pt x="193929" y="393954"/>
                </a:lnTo>
                <a:lnTo>
                  <a:pt x="193929" y="329565"/>
                </a:lnTo>
                <a:lnTo>
                  <a:pt x="529571" y="329565"/>
                </a:lnTo>
                <a:close/>
              </a:path>
            </a:pathLst>
          </a:custGeom>
          <a:solidFill>
            <a:srgbClr val="C00000"/>
          </a:solidFill>
          <a:ln w="9525" cap="flat">
            <a:noFill/>
            <a:prstDash val="solid"/>
            <a:miter/>
          </a:ln>
          <a:effectLst/>
        </p:spPr>
        <p:txBody>
          <a:bodyPr rtlCol="0" anchor="ctr"/>
          <a:lstStyle/>
          <a:p>
            <a:endParaRPr lang="en-US" dirty="0"/>
          </a:p>
        </p:txBody>
      </p:sp>
      <p:sp>
        <p:nvSpPr>
          <p:cNvPr id="69" name="TextBox 68">
            <a:extLst>
              <a:ext uri="{FF2B5EF4-FFF2-40B4-BE49-F238E27FC236}">
                <a16:creationId xmlns:a16="http://schemas.microsoft.com/office/drawing/2014/main" id="{D1490E95-8262-8CBC-478C-C43AA87CD08E}"/>
              </a:ext>
            </a:extLst>
          </p:cNvPr>
          <p:cNvSpPr txBox="1"/>
          <p:nvPr/>
        </p:nvSpPr>
        <p:spPr>
          <a:xfrm>
            <a:off x="529359" y="5265864"/>
            <a:ext cx="1892452" cy="338554"/>
          </a:xfrm>
          <a:prstGeom prst="rect">
            <a:avLst/>
          </a:prstGeom>
          <a:noFill/>
        </p:spPr>
        <p:txBody>
          <a:bodyPr wrap="square" rtlCol="0">
            <a:spAutoFit/>
          </a:bodyPr>
          <a:lstStyle/>
          <a:p>
            <a:pPr>
              <a:spcAft>
                <a:spcPts val="600"/>
              </a:spcAft>
            </a:pPr>
            <a:r>
              <a:rPr lang="en-US" sz="1600" dirty="0">
                <a:solidFill>
                  <a:schemeClr val="accent4">
                    <a:lumMod val="50000"/>
                  </a:schemeClr>
                </a:solidFill>
                <a:latin typeface="Courier" pitchFamily="2" charset="0"/>
              </a:rPr>
              <a:t>Best Case</a:t>
            </a:r>
          </a:p>
        </p:txBody>
      </p:sp>
      <p:sp>
        <p:nvSpPr>
          <p:cNvPr id="70" name="TextBox 69">
            <a:extLst>
              <a:ext uri="{FF2B5EF4-FFF2-40B4-BE49-F238E27FC236}">
                <a16:creationId xmlns:a16="http://schemas.microsoft.com/office/drawing/2014/main" id="{9E559A5C-A957-90D5-81FD-A0123463D366}"/>
              </a:ext>
            </a:extLst>
          </p:cNvPr>
          <p:cNvSpPr txBox="1"/>
          <p:nvPr/>
        </p:nvSpPr>
        <p:spPr>
          <a:xfrm>
            <a:off x="529359" y="5681005"/>
            <a:ext cx="1892452" cy="338554"/>
          </a:xfrm>
          <a:prstGeom prst="rect">
            <a:avLst/>
          </a:prstGeom>
          <a:noFill/>
        </p:spPr>
        <p:txBody>
          <a:bodyPr wrap="square" rtlCol="0">
            <a:spAutoFit/>
          </a:bodyPr>
          <a:lstStyle/>
          <a:p>
            <a:pPr>
              <a:spcAft>
                <a:spcPts val="600"/>
              </a:spcAft>
            </a:pPr>
            <a:r>
              <a:rPr lang="en-US" sz="1600" dirty="0">
                <a:solidFill>
                  <a:schemeClr val="accent4">
                    <a:lumMod val="50000"/>
                  </a:schemeClr>
                </a:solidFill>
                <a:latin typeface="Courier" pitchFamily="2" charset="0"/>
              </a:rPr>
              <a:t>Worst Case</a:t>
            </a:r>
          </a:p>
        </p:txBody>
      </p:sp>
      <p:cxnSp>
        <p:nvCxnSpPr>
          <p:cNvPr id="83" name="Straight Arrow Connector 82">
            <a:extLst>
              <a:ext uri="{FF2B5EF4-FFF2-40B4-BE49-F238E27FC236}">
                <a16:creationId xmlns:a16="http://schemas.microsoft.com/office/drawing/2014/main" id="{37449B5D-EC22-C0FB-7CBD-F88D42450673}"/>
              </a:ext>
            </a:extLst>
          </p:cNvPr>
          <p:cNvCxnSpPr>
            <a:cxnSpLocks/>
          </p:cNvCxnSpPr>
          <p:nvPr/>
        </p:nvCxnSpPr>
        <p:spPr>
          <a:xfrm flipV="1">
            <a:off x="5998478" y="3208335"/>
            <a:ext cx="2900730" cy="310910"/>
          </a:xfrm>
          <a:prstGeom prst="straightConnector1">
            <a:avLst/>
          </a:prstGeom>
          <a:ln w="31750" cap="rnd">
            <a:gradFill>
              <a:gsLst>
                <a:gs pos="0">
                  <a:srgbClr val="C00000"/>
                </a:gs>
                <a:gs pos="100000">
                  <a:srgbClr val="FF0000"/>
                </a:gs>
              </a:gsLst>
              <a:lin ang="5400000" scaled="1"/>
            </a:gradFill>
            <a:prstDash val="sysDot"/>
            <a:tailEnd type="none" w="sm" len="sm"/>
          </a:ln>
        </p:spPr>
        <p:style>
          <a:lnRef idx="2">
            <a:schemeClr val="accent1"/>
          </a:lnRef>
          <a:fillRef idx="0">
            <a:schemeClr val="accent1"/>
          </a:fillRef>
          <a:effectRef idx="1">
            <a:schemeClr val="accent1"/>
          </a:effectRef>
          <a:fontRef idx="minor">
            <a:schemeClr val="tx1"/>
          </a:fontRef>
        </p:style>
      </p:cxnSp>
      <p:sp>
        <p:nvSpPr>
          <p:cNvPr id="82" name="Oval 81">
            <a:extLst>
              <a:ext uri="{FF2B5EF4-FFF2-40B4-BE49-F238E27FC236}">
                <a16:creationId xmlns:a16="http://schemas.microsoft.com/office/drawing/2014/main" id="{EE387DD2-89BC-57A0-D556-3835B89A2378}"/>
              </a:ext>
            </a:extLst>
          </p:cNvPr>
          <p:cNvSpPr/>
          <p:nvPr/>
        </p:nvSpPr>
        <p:spPr>
          <a:xfrm>
            <a:off x="5847518" y="3385234"/>
            <a:ext cx="274320" cy="2743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CE28486C-9E3B-7531-4CF6-409AADAC293F}"/>
              </a:ext>
            </a:extLst>
          </p:cNvPr>
          <p:cNvSpPr txBox="1"/>
          <p:nvPr/>
        </p:nvSpPr>
        <p:spPr>
          <a:xfrm>
            <a:off x="7919759" y="3096251"/>
            <a:ext cx="640080" cy="400110"/>
          </a:xfrm>
          <a:prstGeom prst="rect">
            <a:avLst/>
          </a:prstGeom>
          <a:noFill/>
        </p:spPr>
        <p:txBody>
          <a:bodyPr wrap="square" rtlCol="0">
            <a:spAutoFit/>
          </a:bodyPr>
          <a:lstStyle/>
          <a:p>
            <a:pPr algn="ctr">
              <a:spcAft>
                <a:spcPts val="600"/>
              </a:spcAft>
            </a:pPr>
            <a:r>
              <a:rPr lang="en-US" sz="2000" dirty="0">
                <a:solidFill>
                  <a:schemeClr val="accent4">
                    <a:lumMod val="20000"/>
                    <a:lumOff val="80000"/>
                  </a:schemeClr>
                </a:solidFill>
                <a:effectLst>
                  <a:outerShdw blurRad="50800" dist="38100" dir="2700000" algn="tl" rotWithShape="0">
                    <a:prstClr val="black">
                      <a:alpha val="40000"/>
                    </a:prstClr>
                  </a:outerShdw>
                </a:effectLst>
                <a:latin typeface="Courier" pitchFamily="2" charset="0"/>
              </a:rPr>
              <a:t>I</a:t>
            </a:r>
          </a:p>
        </p:txBody>
      </p:sp>
      <p:sp>
        <p:nvSpPr>
          <p:cNvPr id="72" name="TextBox 71">
            <a:extLst>
              <a:ext uri="{FF2B5EF4-FFF2-40B4-BE49-F238E27FC236}">
                <a16:creationId xmlns:a16="http://schemas.microsoft.com/office/drawing/2014/main" id="{4ED17861-C39A-1A5A-514D-5F67B959DDDB}"/>
              </a:ext>
            </a:extLst>
          </p:cNvPr>
          <p:cNvSpPr txBox="1"/>
          <p:nvPr/>
        </p:nvSpPr>
        <p:spPr>
          <a:xfrm>
            <a:off x="9239242" y="3096251"/>
            <a:ext cx="640080" cy="402336"/>
          </a:xfrm>
          <a:prstGeom prst="rect">
            <a:avLst/>
          </a:prstGeom>
          <a:noFill/>
        </p:spPr>
        <p:txBody>
          <a:bodyPr wrap="square" rtlCol="0">
            <a:spAutoFit/>
          </a:bodyPr>
          <a:lstStyle/>
          <a:p>
            <a:pPr algn="ctr">
              <a:spcAft>
                <a:spcPts val="600"/>
              </a:spcAft>
            </a:pPr>
            <a:r>
              <a:rPr lang="en-US" sz="2000" dirty="0">
                <a:solidFill>
                  <a:schemeClr val="accent4">
                    <a:lumMod val="20000"/>
                    <a:lumOff val="80000"/>
                  </a:schemeClr>
                </a:solidFill>
                <a:effectLst>
                  <a:outerShdw blurRad="50800" dist="38100" dir="2700000" algn="tl" rotWithShape="0">
                    <a:prstClr val="black">
                      <a:alpha val="40000"/>
                    </a:prstClr>
                  </a:outerShdw>
                </a:effectLst>
                <a:latin typeface="Courier" pitchFamily="2" charset="0"/>
              </a:rPr>
              <a:t>II</a:t>
            </a:r>
          </a:p>
        </p:txBody>
      </p:sp>
      <p:sp>
        <p:nvSpPr>
          <p:cNvPr id="73" name="TextBox 72">
            <a:extLst>
              <a:ext uri="{FF2B5EF4-FFF2-40B4-BE49-F238E27FC236}">
                <a16:creationId xmlns:a16="http://schemas.microsoft.com/office/drawing/2014/main" id="{EE951183-225F-354E-E7FF-7462A338AC23}"/>
              </a:ext>
            </a:extLst>
          </p:cNvPr>
          <p:cNvSpPr txBox="1"/>
          <p:nvPr/>
        </p:nvSpPr>
        <p:spPr>
          <a:xfrm>
            <a:off x="7913684" y="4735096"/>
            <a:ext cx="640080" cy="400110"/>
          </a:xfrm>
          <a:prstGeom prst="rect">
            <a:avLst/>
          </a:prstGeom>
          <a:noFill/>
        </p:spPr>
        <p:txBody>
          <a:bodyPr wrap="square" rtlCol="0">
            <a:spAutoFit/>
          </a:bodyPr>
          <a:lstStyle/>
          <a:p>
            <a:pPr algn="ctr">
              <a:spcAft>
                <a:spcPts val="600"/>
              </a:spcAft>
            </a:pPr>
            <a:r>
              <a:rPr lang="en-US" sz="2000" dirty="0">
                <a:solidFill>
                  <a:schemeClr val="accent4">
                    <a:lumMod val="20000"/>
                    <a:lumOff val="80000"/>
                  </a:schemeClr>
                </a:solidFill>
                <a:effectLst>
                  <a:outerShdw blurRad="50800" dist="38100" dir="2700000" algn="tl" rotWithShape="0">
                    <a:prstClr val="black">
                      <a:alpha val="40000"/>
                    </a:prstClr>
                  </a:outerShdw>
                </a:effectLst>
                <a:latin typeface="Courier" pitchFamily="2" charset="0"/>
              </a:rPr>
              <a:t>IV</a:t>
            </a:r>
          </a:p>
        </p:txBody>
      </p:sp>
      <p:sp>
        <p:nvSpPr>
          <p:cNvPr id="74" name="TextBox 73">
            <a:extLst>
              <a:ext uri="{FF2B5EF4-FFF2-40B4-BE49-F238E27FC236}">
                <a16:creationId xmlns:a16="http://schemas.microsoft.com/office/drawing/2014/main" id="{4B3BABA3-CDF4-5E3B-CAC2-9FCA131D17D1}"/>
              </a:ext>
            </a:extLst>
          </p:cNvPr>
          <p:cNvSpPr txBox="1"/>
          <p:nvPr/>
        </p:nvSpPr>
        <p:spPr>
          <a:xfrm>
            <a:off x="9233167" y="4735096"/>
            <a:ext cx="640080" cy="402336"/>
          </a:xfrm>
          <a:prstGeom prst="rect">
            <a:avLst/>
          </a:prstGeom>
          <a:noFill/>
        </p:spPr>
        <p:txBody>
          <a:bodyPr wrap="square" rtlCol="0">
            <a:spAutoFit/>
          </a:bodyPr>
          <a:lstStyle/>
          <a:p>
            <a:pPr algn="ctr">
              <a:spcAft>
                <a:spcPts val="600"/>
              </a:spcAft>
            </a:pPr>
            <a:r>
              <a:rPr lang="en-US" sz="2000" dirty="0">
                <a:solidFill>
                  <a:schemeClr val="accent4">
                    <a:lumMod val="20000"/>
                    <a:lumOff val="80000"/>
                  </a:schemeClr>
                </a:solidFill>
                <a:effectLst>
                  <a:outerShdw blurRad="50800" dist="38100" dir="2700000" algn="tl" rotWithShape="0">
                    <a:prstClr val="black">
                      <a:alpha val="40000"/>
                    </a:prstClr>
                  </a:outerShdw>
                </a:effectLst>
                <a:latin typeface="Courier" pitchFamily="2" charset="0"/>
              </a:rPr>
              <a:t>III</a:t>
            </a:r>
          </a:p>
        </p:txBody>
      </p:sp>
      <p:sp>
        <p:nvSpPr>
          <p:cNvPr id="75" name="TextBox 74">
            <a:extLst>
              <a:ext uri="{FF2B5EF4-FFF2-40B4-BE49-F238E27FC236}">
                <a16:creationId xmlns:a16="http://schemas.microsoft.com/office/drawing/2014/main" id="{A21408C7-65BE-900E-34B0-E7F8F6262FCA}"/>
              </a:ext>
            </a:extLst>
          </p:cNvPr>
          <p:cNvSpPr txBox="1"/>
          <p:nvPr/>
        </p:nvSpPr>
        <p:spPr>
          <a:xfrm>
            <a:off x="9017332" y="2986856"/>
            <a:ext cx="524087" cy="338554"/>
          </a:xfrm>
          <a:prstGeom prst="rect">
            <a:avLst/>
          </a:prstGeom>
          <a:noFill/>
        </p:spPr>
        <p:txBody>
          <a:bodyPr wrap="square" rtlCol="0">
            <a:spAutoFit/>
          </a:bodyPr>
          <a:lstStyle/>
          <a:p>
            <a:pPr>
              <a:spcAft>
                <a:spcPts val="600"/>
              </a:spcAft>
            </a:pPr>
            <a:r>
              <a:rPr lang="en-US" sz="1600" dirty="0">
                <a:solidFill>
                  <a:schemeClr val="bg1"/>
                </a:solidFill>
                <a:latin typeface="Courier" pitchFamily="2" charset="0"/>
              </a:rPr>
              <a:t>a1</a:t>
            </a:r>
          </a:p>
        </p:txBody>
      </p:sp>
      <p:sp>
        <p:nvSpPr>
          <p:cNvPr id="76" name="TextBox 75">
            <a:extLst>
              <a:ext uri="{FF2B5EF4-FFF2-40B4-BE49-F238E27FC236}">
                <a16:creationId xmlns:a16="http://schemas.microsoft.com/office/drawing/2014/main" id="{FC69414E-652E-2655-B5F4-A2E501C96407}"/>
              </a:ext>
            </a:extLst>
          </p:cNvPr>
          <p:cNvSpPr txBox="1"/>
          <p:nvPr/>
        </p:nvSpPr>
        <p:spPr>
          <a:xfrm>
            <a:off x="9659958" y="3540393"/>
            <a:ext cx="524087" cy="338554"/>
          </a:xfrm>
          <a:prstGeom prst="rect">
            <a:avLst/>
          </a:prstGeom>
          <a:noFill/>
        </p:spPr>
        <p:txBody>
          <a:bodyPr wrap="square" rtlCol="0">
            <a:spAutoFit/>
          </a:bodyPr>
          <a:lstStyle/>
          <a:p>
            <a:pPr>
              <a:spcAft>
                <a:spcPts val="600"/>
              </a:spcAft>
            </a:pPr>
            <a:r>
              <a:rPr lang="en-US" sz="1600" dirty="0">
                <a:solidFill>
                  <a:schemeClr val="bg1"/>
                </a:solidFill>
                <a:latin typeface="Courier" pitchFamily="2" charset="0"/>
              </a:rPr>
              <a:t>b1</a:t>
            </a:r>
          </a:p>
        </p:txBody>
      </p:sp>
      <p:sp>
        <p:nvSpPr>
          <p:cNvPr id="56" name="TextBox 55">
            <a:extLst>
              <a:ext uri="{FF2B5EF4-FFF2-40B4-BE49-F238E27FC236}">
                <a16:creationId xmlns:a16="http://schemas.microsoft.com/office/drawing/2014/main" id="{47BDACCB-A3DC-5108-1C6F-7AE78562A0DB}"/>
              </a:ext>
            </a:extLst>
          </p:cNvPr>
          <p:cNvSpPr txBox="1"/>
          <p:nvPr/>
        </p:nvSpPr>
        <p:spPr>
          <a:xfrm>
            <a:off x="5544164" y="3156634"/>
            <a:ext cx="524087" cy="338554"/>
          </a:xfrm>
          <a:prstGeom prst="rect">
            <a:avLst/>
          </a:prstGeom>
          <a:noFill/>
        </p:spPr>
        <p:txBody>
          <a:bodyPr wrap="square" rtlCol="0">
            <a:spAutoFit/>
          </a:bodyPr>
          <a:lstStyle/>
          <a:p>
            <a:pPr>
              <a:spcAft>
                <a:spcPts val="600"/>
              </a:spcAft>
            </a:pPr>
            <a:r>
              <a:rPr lang="en-US" sz="1600" dirty="0">
                <a:solidFill>
                  <a:schemeClr val="accent4">
                    <a:lumMod val="50000"/>
                  </a:schemeClr>
                </a:solidFill>
                <a:latin typeface="Courier" pitchFamily="2" charset="0"/>
              </a:rPr>
              <a:t>a1</a:t>
            </a:r>
          </a:p>
        </p:txBody>
      </p:sp>
      <p:sp>
        <p:nvSpPr>
          <p:cNvPr id="85" name="Oval 84">
            <a:extLst>
              <a:ext uri="{FF2B5EF4-FFF2-40B4-BE49-F238E27FC236}">
                <a16:creationId xmlns:a16="http://schemas.microsoft.com/office/drawing/2014/main" id="{C20B6D6E-422F-6A94-26D5-CEABEA3F013B}"/>
              </a:ext>
            </a:extLst>
          </p:cNvPr>
          <p:cNvSpPr/>
          <p:nvPr/>
        </p:nvSpPr>
        <p:spPr>
          <a:xfrm>
            <a:off x="8765139" y="3080567"/>
            <a:ext cx="274320" cy="2743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Arrow Connector 88">
            <a:extLst>
              <a:ext uri="{FF2B5EF4-FFF2-40B4-BE49-F238E27FC236}">
                <a16:creationId xmlns:a16="http://schemas.microsoft.com/office/drawing/2014/main" id="{9C3A998B-7583-7AF4-9F31-35FBC8F6D647}"/>
              </a:ext>
            </a:extLst>
          </p:cNvPr>
          <p:cNvCxnSpPr>
            <a:cxnSpLocks/>
          </p:cNvCxnSpPr>
          <p:nvPr/>
        </p:nvCxnSpPr>
        <p:spPr>
          <a:xfrm>
            <a:off x="4692637" y="4377459"/>
            <a:ext cx="1298348" cy="403023"/>
          </a:xfrm>
          <a:prstGeom prst="straightConnector1">
            <a:avLst/>
          </a:prstGeom>
          <a:ln w="31750" cap="rnd">
            <a:gradFill>
              <a:gsLst>
                <a:gs pos="0">
                  <a:srgbClr val="C00000"/>
                </a:gs>
                <a:gs pos="100000">
                  <a:srgbClr val="FF0000"/>
                </a:gs>
              </a:gsLst>
              <a:lin ang="5400000" scaled="1"/>
            </a:gradFill>
            <a:prstDash val="sysDot"/>
            <a:tailEnd type="none" w="sm" len="sm"/>
          </a:ln>
        </p:spPr>
        <p:style>
          <a:lnRef idx="2">
            <a:schemeClr val="accent1"/>
          </a:lnRef>
          <a:fillRef idx="0">
            <a:schemeClr val="accent1"/>
          </a:fillRef>
          <a:effectRef idx="1">
            <a:schemeClr val="accent1"/>
          </a:effectRef>
          <a:fontRef idx="minor">
            <a:schemeClr val="tx1"/>
          </a:fontRef>
        </p:style>
      </p:cxnSp>
      <p:sp>
        <p:nvSpPr>
          <p:cNvPr id="48" name="Oval 47">
            <a:extLst>
              <a:ext uri="{FF2B5EF4-FFF2-40B4-BE49-F238E27FC236}">
                <a16:creationId xmlns:a16="http://schemas.microsoft.com/office/drawing/2014/main" id="{1DE3BE02-14F6-736C-999D-FA741CDA3B07}"/>
              </a:ext>
            </a:extLst>
          </p:cNvPr>
          <p:cNvSpPr/>
          <p:nvPr/>
        </p:nvSpPr>
        <p:spPr>
          <a:xfrm>
            <a:off x="4555477" y="4235032"/>
            <a:ext cx="274320" cy="2743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Graphic 70" descr="Badge Follow with solid fill">
            <a:extLst>
              <a:ext uri="{FF2B5EF4-FFF2-40B4-BE49-F238E27FC236}">
                <a16:creationId xmlns:a16="http://schemas.microsoft.com/office/drawing/2014/main" id="{64DDE902-5E36-A34B-A7FF-354ABCD00600}"/>
              </a:ext>
            </a:extLst>
          </p:cNvPr>
          <p:cNvSpPr/>
          <p:nvPr/>
        </p:nvSpPr>
        <p:spPr>
          <a:xfrm>
            <a:off x="4381700" y="3336500"/>
            <a:ext cx="230533" cy="230533"/>
          </a:xfrm>
          <a:custGeom>
            <a:avLst/>
            <a:gdLst>
              <a:gd name="connsiteX0" fmla="*/ 361750 w 723499"/>
              <a:gd name="connsiteY0" fmla="*/ 0 h 723500"/>
              <a:gd name="connsiteX1" fmla="*/ 0 w 723499"/>
              <a:gd name="connsiteY1" fmla="*/ 361750 h 723500"/>
              <a:gd name="connsiteX2" fmla="*/ 361750 w 723499"/>
              <a:gd name="connsiteY2" fmla="*/ 723500 h 723500"/>
              <a:gd name="connsiteX3" fmla="*/ 723500 w 723499"/>
              <a:gd name="connsiteY3" fmla="*/ 361750 h 723500"/>
              <a:gd name="connsiteX4" fmla="*/ 723500 w 723499"/>
              <a:gd name="connsiteY4" fmla="*/ 361712 h 723500"/>
              <a:gd name="connsiteX5" fmla="*/ 362036 w 723499"/>
              <a:gd name="connsiteY5" fmla="*/ 0 h 723500"/>
              <a:gd name="connsiteX6" fmla="*/ 361750 w 723499"/>
              <a:gd name="connsiteY6" fmla="*/ 0 h 723500"/>
              <a:gd name="connsiteX7" fmla="*/ 539096 w 723499"/>
              <a:gd name="connsiteY7" fmla="*/ 393954 h 723500"/>
              <a:gd name="connsiteX8" fmla="*/ 393954 w 723499"/>
              <a:gd name="connsiteY8" fmla="*/ 393954 h 723500"/>
              <a:gd name="connsiteX9" fmla="*/ 393954 w 723499"/>
              <a:gd name="connsiteY9" fmla="*/ 539058 h 723500"/>
              <a:gd name="connsiteX10" fmla="*/ 329546 w 723499"/>
              <a:gd name="connsiteY10" fmla="*/ 539058 h 723500"/>
              <a:gd name="connsiteX11" fmla="*/ 329546 w 723499"/>
              <a:gd name="connsiteY11" fmla="*/ 393916 h 723500"/>
              <a:gd name="connsiteX12" fmla="*/ 184404 w 723499"/>
              <a:gd name="connsiteY12" fmla="*/ 393916 h 723500"/>
              <a:gd name="connsiteX13" fmla="*/ 184404 w 723499"/>
              <a:gd name="connsiteY13" fmla="*/ 329508 h 723500"/>
              <a:gd name="connsiteX14" fmla="*/ 329546 w 723499"/>
              <a:gd name="connsiteY14" fmla="*/ 329508 h 723500"/>
              <a:gd name="connsiteX15" fmla="*/ 329546 w 723499"/>
              <a:gd name="connsiteY15" fmla="*/ 184366 h 723500"/>
              <a:gd name="connsiteX16" fmla="*/ 393954 w 723499"/>
              <a:gd name="connsiteY16" fmla="*/ 184366 h 723500"/>
              <a:gd name="connsiteX17" fmla="*/ 393954 w 723499"/>
              <a:gd name="connsiteY17" fmla="*/ 329508 h 723500"/>
              <a:gd name="connsiteX18" fmla="*/ 539096 w 723499"/>
              <a:gd name="connsiteY18" fmla="*/ 329508 h 7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499" h="723500">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38"/>
                  <a:pt x="723500" y="361724"/>
                  <a:pt x="723500" y="361712"/>
                </a:cubicBezTo>
                <a:cubicBezTo>
                  <a:pt x="723569" y="162013"/>
                  <a:pt x="561735" y="69"/>
                  <a:pt x="362036" y="0"/>
                </a:cubicBezTo>
                <a:cubicBezTo>
                  <a:pt x="361940" y="0"/>
                  <a:pt x="361845" y="0"/>
                  <a:pt x="361750" y="0"/>
                </a:cubicBezTo>
                <a:close/>
                <a:moveTo>
                  <a:pt x="539096" y="393954"/>
                </a:moveTo>
                <a:lnTo>
                  <a:pt x="393954" y="393954"/>
                </a:lnTo>
                <a:lnTo>
                  <a:pt x="393954" y="539058"/>
                </a:lnTo>
                <a:lnTo>
                  <a:pt x="329546" y="539058"/>
                </a:lnTo>
                <a:lnTo>
                  <a:pt x="329546" y="393916"/>
                </a:lnTo>
                <a:lnTo>
                  <a:pt x="184404" y="393916"/>
                </a:lnTo>
                <a:lnTo>
                  <a:pt x="184404" y="329508"/>
                </a:lnTo>
                <a:lnTo>
                  <a:pt x="329546" y="329508"/>
                </a:lnTo>
                <a:lnTo>
                  <a:pt x="329546" y="184366"/>
                </a:lnTo>
                <a:lnTo>
                  <a:pt x="393954" y="184366"/>
                </a:lnTo>
                <a:lnTo>
                  <a:pt x="393954" y="329508"/>
                </a:lnTo>
                <a:lnTo>
                  <a:pt x="539096" y="329508"/>
                </a:lnTo>
                <a:close/>
              </a:path>
            </a:pathLst>
          </a:custGeom>
          <a:solidFill>
            <a:schemeClr val="accent4">
              <a:lumMod val="50000"/>
            </a:schemeClr>
          </a:solidFill>
          <a:ln w="9525" cap="flat">
            <a:noFill/>
            <a:prstDash val="solid"/>
            <a:miter/>
          </a:ln>
          <a:effectLst/>
        </p:spPr>
        <p:txBody>
          <a:bodyPr rtlCol="0" anchor="ctr"/>
          <a:lstStyle/>
          <a:p>
            <a:endParaRPr lang="en-US" dirty="0"/>
          </a:p>
        </p:txBody>
      </p:sp>
      <p:sp>
        <p:nvSpPr>
          <p:cNvPr id="98" name="Graphic 76" descr="Badge Unfollow with solid fill">
            <a:extLst>
              <a:ext uri="{FF2B5EF4-FFF2-40B4-BE49-F238E27FC236}">
                <a16:creationId xmlns:a16="http://schemas.microsoft.com/office/drawing/2014/main" id="{6B35590D-0C9F-D8C3-9AF9-4BAE70BC7071}"/>
              </a:ext>
            </a:extLst>
          </p:cNvPr>
          <p:cNvSpPr>
            <a:spLocks noChangeAspect="1"/>
          </p:cNvSpPr>
          <p:nvPr/>
        </p:nvSpPr>
        <p:spPr>
          <a:xfrm>
            <a:off x="4582565" y="4255505"/>
            <a:ext cx="228600" cy="228600"/>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529571 w 723499"/>
              <a:gd name="connsiteY7" fmla="*/ 393954 h 723499"/>
              <a:gd name="connsiteX8" fmla="*/ 193929 w 723499"/>
              <a:gd name="connsiteY8" fmla="*/ 393954 h 723499"/>
              <a:gd name="connsiteX9" fmla="*/ 193929 w 723499"/>
              <a:gd name="connsiteY9" fmla="*/ 329565 h 723499"/>
              <a:gd name="connsiteX10" fmla="*/ 529571 w 723499"/>
              <a:gd name="connsiteY10" fmla="*/ 329565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529571" y="393954"/>
                </a:moveTo>
                <a:lnTo>
                  <a:pt x="193929" y="393954"/>
                </a:lnTo>
                <a:lnTo>
                  <a:pt x="193929" y="329565"/>
                </a:lnTo>
                <a:lnTo>
                  <a:pt x="529571" y="329565"/>
                </a:lnTo>
                <a:close/>
              </a:path>
            </a:pathLst>
          </a:custGeom>
          <a:solidFill>
            <a:srgbClr val="C00000"/>
          </a:solidFill>
          <a:ln w="9525" cap="flat">
            <a:noFill/>
            <a:prstDash val="solid"/>
            <a:miter/>
          </a:ln>
          <a:effectLst/>
        </p:spPr>
        <p:txBody>
          <a:bodyPr rtlCol="0" anchor="ctr"/>
          <a:lstStyle/>
          <a:p>
            <a:endParaRPr lang="en-US" dirty="0"/>
          </a:p>
        </p:txBody>
      </p:sp>
      <p:sp>
        <p:nvSpPr>
          <p:cNvPr id="100" name="Rounded Rectangle 99">
            <a:extLst>
              <a:ext uri="{FF2B5EF4-FFF2-40B4-BE49-F238E27FC236}">
                <a16:creationId xmlns:a16="http://schemas.microsoft.com/office/drawing/2014/main" id="{7A26830D-3673-10EA-808D-243E7C1195B0}"/>
              </a:ext>
            </a:extLst>
          </p:cNvPr>
          <p:cNvSpPr/>
          <p:nvPr/>
        </p:nvSpPr>
        <p:spPr>
          <a:xfrm>
            <a:off x="8510954" y="3502072"/>
            <a:ext cx="1141668" cy="394123"/>
          </a:xfrm>
          <a:prstGeom prst="roundRect">
            <a:avLst>
              <a:gd name="adj" fmla="val 50000"/>
            </a:avLst>
          </a:prstGeom>
          <a:noFill/>
          <a:ln>
            <a:solidFill>
              <a:srgbClr val="92D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3" name="Straight Arrow Connector 92">
            <a:extLst>
              <a:ext uri="{FF2B5EF4-FFF2-40B4-BE49-F238E27FC236}">
                <a16:creationId xmlns:a16="http://schemas.microsoft.com/office/drawing/2014/main" id="{39AC43B9-9F34-04CC-247B-02ED7A225696}"/>
              </a:ext>
            </a:extLst>
          </p:cNvPr>
          <p:cNvCxnSpPr>
            <a:cxnSpLocks/>
          </p:cNvCxnSpPr>
          <p:nvPr/>
        </p:nvCxnSpPr>
        <p:spPr>
          <a:xfrm flipV="1">
            <a:off x="5996107" y="3707704"/>
            <a:ext cx="3467180" cy="1045331"/>
          </a:xfrm>
          <a:prstGeom prst="straightConnector1">
            <a:avLst/>
          </a:prstGeom>
          <a:ln w="31750" cap="rnd">
            <a:gradFill>
              <a:gsLst>
                <a:gs pos="0">
                  <a:srgbClr val="C00000"/>
                </a:gs>
                <a:gs pos="100000">
                  <a:srgbClr val="FF0000"/>
                </a:gs>
              </a:gsLst>
              <a:lin ang="5400000" scaled="1"/>
            </a:gradFill>
            <a:prstDash val="sysDot"/>
            <a:tailEnd type="none" w="sm" len="sm"/>
          </a:ln>
        </p:spPr>
        <p:style>
          <a:lnRef idx="2">
            <a:schemeClr val="accent1"/>
          </a:lnRef>
          <a:fillRef idx="0">
            <a:schemeClr val="accent1"/>
          </a:fillRef>
          <a:effectRef idx="1">
            <a:schemeClr val="accent1"/>
          </a:effectRef>
          <a:fontRef idx="minor">
            <a:schemeClr val="tx1"/>
          </a:fontRef>
        </p:style>
      </p:cxnSp>
      <p:sp>
        <p:nvSpPr>
          <p:cNvPr id="95" name="Oval 94">
            <a:extLst>
              <a:ext uri="{FF2B5EF4-FFF2-40B4-BE49-F238E27FC236}">
                <a16:creationId xmlns:a16="http://schemas.microsoft.com/office/drawing/2014/main" id="{0791A201-08B1-FD71-5E91-2D33F4ACB514}"/>
              </a:ext>
            </a:extLst>
          </p:cNvPr>
          <p:cNvSpPr/>
          <p:nvPr/>
        </p:nvSpPr>
        <p:spPr>
          <a:xfrm>
            <a:off x="9326127" y="3567033"/>
            <a:ext cx="274320" cy="2743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E900ECB7-BBFA-5BD5-3F2E-675B3C43D87B}"/>
              </a:ext>
            </a:extLst>
          </p:cNvPr>
          <p:cNvSpPr/>
          <p:nvPr/>
        </p:nvSpPr>
        <p:spPr>
          <a:xfrm>
            <a:off x="5860037" y="4619184"/>
            <a:ext cx="274320" cy="2743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7565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63A3E-8990-1270-2183-7E1B7043507E}"/>
              </a:ext>
            </a:extLst>
          </p:cNvPr>
          <p:cNvSpPr/>
          <p:nvPr/>
        </p:nvSpPr>
        <p:spPr>
          <a:xfrm>
            <a:off x="-1" y="196770"/>
            <a:ext cx="11612880" cy="6390843"/>
          </a:xfrm>
          <a:prstGeom prst="rect">
            <a:avLst/>
          </a:prstGeom>
          <a:gradFill>
            <a:gsLst>
              <a:gs pos="99000">
                <a:schemeClr val="accent4">
                  <a:lumMod val="60000"/>
                  <a:lumOff val="40000"/>
                  <a:alpha val="50000"/>
                </a:schemeClr>
              </a:gs>
              <a:gs pos="14000">
                <a:schemeClr val="accent4">
                  <a:lumMod val="20000"/>
                  <a:lumOff val="80000"/>
                  <a:alpha val="59751"/>
                </a:schemeClr>
              </a:gs>
              <a:gs pos="77000">
                <a:schemeClr val="accent4">
                  <a:lumMod val="40000"/>
                  <a:lumOff val="60000"/>
                  <a:alpha val="50000"/>
                </a:schemeClr>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B579386-04F8-5061-DB14-0C4C0B510095}"/>
              </a:ext>
            </a:extLst>
          </p:cNvPr>
          <p:cNvSpPr txBox="1"/>
          <p:nvPr/>
        </p:nvSpPr>
        <p:spPr>
          <a:xfrm>
            <a:off x="879088" y="3531713"/>
            <a:ext cx="3457763" cy="830997"/>
          </a:xfrm>
          <a:prstGeom prst="rect">
            <a:avLst/>
          </a:prstGeom>
          <a:noFill/>
        </p:spPr>
        <p:txBody>
          <a:bodyPr wrap="square" rtlCol="0">
            <a:spAutoFit/>
          </a:bodyPr>
          <a:lstStyle/>
          <a:p>
            <a:r>
              <a:rPr lang="en-US" sz="2400" dirty="0">
                <a:solidFill>
                  <a:schemeClr val="accent4">
                    <a:lumMod val="50000"/>
                  </a:schemeClr>
                </a:solidFill>
                <a:latin typeface="Century Gothic" panose="020B0502020202020204" pitchFamily="34" charset="0"/>
              </a:rPr>
              <a:t>Systematic Market Evolution</a:t>
            </a:r>
          </a:p>
        </p:txBody>
      </p:sp>
      <p:sp>
        <p:nvSpPr>
          <p:cNvPr id="25" name="TextBox 24">
            <a:extLst>
              <a:ext uri="{FF2B5EF4-FFF2-40B4-BE49-F238E27FC236}">
                <a16:creationId xmlns:a16="http://schemas.microsoft.com/office/drawing/2014/main" id="{63D84F66-53EE-8361-9C42-826DEB15850E}"/>
              </a:ext>
            </a:extLst>
          </p:cNvPr>
          <p:cNvSpPr txBox="1"/>
          <p:nvPr/>
        </p:nvSpPr>
        <p:spPr>
          <a:xfrm>
            <a:off x="879088" y="4326215"/>
            <a:ext cx="4039880" cy="1892826"/>
          </a:xfrm>
          <a:prstGeom prst="rect">
            <a:avLst/>
          </a:prstGeom>
          <a:noFill/>
        </p:spPr>
        <p:txBody>
          <a:bodyPr wrap="square" rtlCol="0">
            <a:spAutoFit/>
          </a:bodyPr>
          <a:lstStyle/>
          <a:p>
            <a:pPr>
              <a:spcAft>
                <a:spcPts val="600"/>
              </a:spcAft>
            </a:pPr>
            <a:r>
              <a:rPr lang="en-US" sz="1400" b="1" dirty="0">
                <a:solidFill>
                  <a:schemeClr val="accent4">
                    <a:lumMod val="50000"/>
                  </a:schemeClr>
                </a:solidFill>
                <a:latin typeface="Courier" pitchFamily="2" charset="0"/>
              </a:rPr>
              <a:t>Steady Growth:  </a:t>
            </a:r>
            <a:br>
              <a:rPr lang="en-US" sz="1400" b="1" dirty="0">
                <a:solidFill>
                  <a:schemeClr val="accent4">
                    <a:lumMod val="50000"/>
                  </a:schemeClr>
                </a:solidFill>
                <a:latin typeface="Courier" pitchFamily="2" charset="0"/>
              </a:rPr>
            </a:br>
            <a:r>
              <a:rPr lang="en-US" sz="1400" dirty="0">
                <a:solidFill>
                  <a:schemeClr val="accent4">
                    <a:lumMod val="50000"/>
                  </a:schemeClr>
                </a:solidFill>
                <a:latin typeface="Courier" pitchFamily="2" charset="0"/>
              </a:rPr>
              <a:t>A consistent increase in EV adoption aligns with the company’s expansion plans.</a:t>
            </a:r>
          </a:p>
          <a:p>
            <a:pPr>
              <a:spcAft>
                <a:spcPts val="600"/>
              </a:spcAft>
            </a:pPr>
            <a:r>
              <a:rPr lang="en-US" sz="1400" b="1" dirty="0">
                <a:solidFill>
                  <a:schemeClr val="accent4">
                    <a:lumMod val="50000"/>
                  </a:schemeClr>
                </a:solidFill>
                <a:latin typeface="Courier" pitchFamily="2" charset="0"/>
              </a:rPr>
              <a:t>Strategic Partnerships:  </a:t>
            </a:r>
            <a:br>
              <a:rPr lang="en-US" sz="1400" b="1" dirty="0">
                <a:solidFill>
                  <a:schemeClr val="accent4">
                    <a:lumMod val="50000"/>
                  </a:schemeClr>
                </a:solidFill>
                <a:latin typeface="Courier" pitchFamily="2" charset="0"/>
              </a:rPr>
            </a:br>
            <a:r>
              <a:rPr lang="en-US" sz="1400" dirty="0">
                <a:solidFill>
                  <a:schemeClr val="accent4">
                    <a:lumMod val="50000"/>
                  </a:schemeClr>
                </a:solidFill>
                <a:latin typeface="Courier" pitchFamily="2" charset="0"/>
              </a:rPr>
              <a:t>We forge successful alliances with key industry players for comprehensive network coverage.</a:t>
            </a:r>
          </a:p>
        </p:txBody>
      </p:sp>
      <p:cxnSp>
        <p:nvCxnSpPr>
          <p:cNvPr id="21" name="Straight Arrow Connector 20">
            <a:extLst>
              <a:ext uri="{FF2B5EF4-FFF2-40B4-BE49-F238E27FC236}">
                <a16:creationId xmlns:a16="http://schemas.microsoft.com/office/drawing/2014/main" id="{15A0495C-913E-2E91-40C3-BD3E2748FEAD}"/>
              </a:ext>
            </a:extLst>
          </p:cNvPr>
          <p:cNvCxnSpPr>
            <a:cxnSpLocks/>
          </p:cNvCxnSpPr>
          <p:nvPr/>
        </p:nvCxnSpPr>
        <p:spPr>
          <a:xfrm>
            <a:off x="831308" y="3391219"/>
            <a:ext cx="9921770" cy="0"/>
          </a:xfrm>
          <a:prstGeom prst="straightConnector1">
            <a:avLst/>
          </a:prstGeom>
          <a:ln w="50800" cap="rnd">
            <a:solidFill>
              <a:schemeClr val="accent4">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EE4D111-9701-136C-47B3-C62362BC8CBB}"/>
              </a:ext>
            </a:extLst>
          </p:cNvPr>
          <p:cNvCxnSpPr>
            <a:cxnSpLocks/>
          </p:cNvCxnSpPr>
          <p:nvPr/>
        </p:nvCxnSpPr>
        <p:spPr>
          <a:xfrm flipV="1">
            <a:off x="5768612" y="593124"/>
            <a:ext cx="0" cy="5609968"/>
          </a:xfrm>
          <a:prstGeom prst="straightConnector1">
            <a:avLst/>
          </a:prstGeom>
          <a:ln w="50800" cap="rnd">
            <a:solidFill>
              <a:schemeClr val="accent4">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6E8F4C1-198A-7C7F-95B4-E2D43944895E}"/>
              </a:ext>
            </a:extLst>
          </p:cNvPr>
          <p:cNvSpPr txBox="1"/>
          <p:nvPr/>
        </p:nvSpPr>
        <p:spPr>
          <a:xfrm>
            <a:off x="915804" y="710356"/>
            <a:ext cx="4039888"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Chaotic Market Response</a:t>
            </a:r>
          </a:p>
        </p:txBody>
      </p:sp>
      <p:sp>
        <p:nvSpPr>
          <p:cNvPr id="17" name="TextBox 16">
            <a:extLst>
              <a:ext uri="{FF2B5EF4-FFF2-40B4-BE49-F238E27FC236}">
                <a16:creationId xmlns:a16="http://schemas.microsoft.com/office/drawing/2014/main" id="{38ABB9DA-33DF-2B1B-7AF2-9ADC492DD56E}"/>
              </a:ext>
            </a:extLst>
          </p:cNvPr>
          <p:cNvSpPr txBox="1"/>
          <p:nvPr/>
        </p:nvSpPr>
        <p:spPr>
          <a:xfrm>
            <a:off x="915804" y="1118233"/>
            <a:ext cx="4039880" cy="1677382"/>
          </a:xfrm>
          <a:prstGeom prst="rect">
            <a:avLst/>
          </a:prstGeom>
          <a:noFill/>
        </p:spPr>
        <p:txBody>
          <a:bodyPr wrap="square" rtlCol="0">
            <a:spAutoFit/>
          </a:bodyPr>
          <a:lstStyle/>
          <a:p>
            <a:pPr>
              <a:spcAft>
                <a:spcPts val="600"/>
              </a:spcAft>
            </a:pPr>
            <a:r>
              <a:rPr lang="en-US" sz="1400" b="1" dirty="0">
                <a:solidFill>
                  <a:schemeClr val="accent4">
                    <a:lumMod val="50000"/>
                  </a:schemeClr>
                </a:solidFill>
                <a:latin typeface="Courier" pitchFamily="2" charset="0"/>
              </a:rPr>
              <a:t>Rapid Policy Shifts:  </a:t>
            </a:r>
            <a:br>
              <a:rPr lang="en-US" sz="1400" b="1" dirty="0">
                <a:solidFill>
                  <a:schemeClr val="accent4">
                    <a:lumMod val="50000"/>
                  </a:schemeClr>
                </a:solidFill>
                <a:latin typeface="Courier" pitchFamily="2" charset="0"/>
              </a:rPr>
            </a:br>
            <a:r>
              <a:rPr lang="en-US" sz="1400" dirty="0">
                <a:solidFill>
                  <a:schemeClr val="accent4">
                    <a:lumMod val="50000"/>
                  </a:schemeClr>
                </a:solidFill>
                <a:latin typeface="Courier" pitchFamily="2" charset="0"/>
              </a:rPr>
              <a:t>Struggling with unpredictable regulatory changes that impact our EV infrastructure.</a:t>
            </a:r>
          </a:p>
          <a:p>
            <a:pPr>
              <a:spcAft>
                <a:spcPts val="600"/>
              </a:spcAft>
            </a:pPr>
            <a:r>
              <a:rPr lang="en-US" sz="1400" b="1" dirty="0">
                <a:solidFill>
                  <a:schemeClr val="accent4">
                    <a:lumMod val="50000"/>
                  </a:schemeClr>
                </a:solidFill>
                <a:latin typeface="Courier" pitchFamily="2" charset="0"/>
              </a:rPr>
              <a:t>Market Volatility:  </a:t>
            </a:r>
            <a:br>
              <a:rPr lang="en-US" sz="1400" b="1" dirty="0">
                <a:solidFill>
                  <a:schemeClr val="accent4">
                    <a:lumMod val="50000"/>
                  </a:schemeClr>
                </a:solidFill>
                <a:latin typeface="Courier" pitchFamily="2" charset="0"/>
              </a:rPr>
            </a:br>
            <a:r>
              <a:rPr lang="en-US" sz="1400" dirty="0">
                <a:solidFill>
                  <a:schemeClr val="accent4">
                    <a:lumMod val="50000"/>
                  </a:schemeClr>
                </a:solidFill>
                <a:latin typeface="Courier" pitchFamily="2" charset="0"/>
              </a:rPr>
              <a:t>Navigating through erratic consumer adoption rates.</a:t>
            </a:r>
          </a:p>
        </p:txBody>
      </p:sp>
      <p:sp>
        <p:nvSpPr>
          <p:cNvPr id="79" name="TextBox 78">
            <a:extLst>
              <a:ext uri="{FF2B5EF4-FFF2-40B4-BE49-F238E27FC236}">
                <a16:creationId xmlns:a16="http://schemas.microsoft.com/office/drawing/2014/main" id="{57084067-F232-A7B7-5CCD-2B958C7FA040}"/>
              </a:ext>
            </a:extLst>
          </p:cNvPr>
          <p:cNvSpPr txBox="1"/>
          <p:nvPr/>
        </p:nvSpPr>
        <p:spPr>
          <a:xfrm>
            <a:off x="109389" y="3191164"/>
            <a:ext cx="769699" cy="400110"/>
          </a:xfrm>
          <a:prstGeom prst="rect">
            <a:avLst/>
          </a:prstGeom>
          <a:noFill/>
        </p:spPr>
        <p:txBody>
          <a:bodyPr wrap="square" rtlCol="0">
            <a:spAutoFit/>
          </a:bodyPr>
          <a:lstStyle/>
          <a:p>
            <a:pPr>
              <a:spcAft>
                <a:spcPts val="600"/>
              </a:spcAft>
            </a:pPr>
            <a:r>
              <a:rPr lang="en-US" sz="2000" dirty="0">
                <a:solidFill>
                  <a:schemeClr val="accent4">
                    <a:lumMod val="50000"/>
                  </a:schemeClr>
                </a:solidFill>
                <a:latin typeface="Courier" pitchFamily="2" charset="0"/>
              </a:rPr>
              <a:t>MET</a:t>
            </a:r>
          </a:p>
        </p:txBody>
      </p:sp>
      <p:grpSp>
        <p:nvGrpSpPr>
          <p:cNvPr id="3" name="Group 2">
            <a:extLst>
              <a:ext uri="{FF2B5EF4-FFF2-40B4-BE49-F238E27FC236}">
                <a16:creationId xmlns:a16="http://schemas.microsoft.com/office/drawing/2014/main" id="{74E6216E-8EA1-5AD5-5E17-007C6A15A3E1}"/>
              </a:ext>
            </a:extLst>
          </p:cNvPr>
          <p:cNvGrpSpPr/>
          <p:nvPr/>
        </p:nvGrpSpPr>
        <p:grpSpPr>
          <a:xfrm>
            <a:off x="4629056" y="2272971"/>
            <a:ext cx="2279111" cy="2279111"/>
            <a:chOff x="3939812" y="1562419"/>
            <a:chExt cx="3657600" cy="3657600"/>
          </a:xfrm>
        </p:grpSpPr>
        <p:sp>
          <p:nvSpPr>
            <p:cNvPr id="32" name="Rectangle 31">
              <a:extLst>
                <a:ext uri="{FF2B5EF4-FFF2-40B4-BE49-F238E27FC236}">
                  <a16:creationId xmlns:a16="http://schemas.microsoft.com/office/drawing/2014/main" id="{5364380C-B459-E93B-C5DB-18D7C0BB5E48}"/>
                </a:ext>
              </a:extLst>
            </p:cNvPr>
            <p:cNvSpPr>
              <a:spLocks noChangeAspect="1"/>
            </p:cNvSpPr>
            <p:nvPr/>
          </p:nvSpPr>
          <p:spPr>
            <a:xfrm>
              <a:off x="3939812" y="1562419"/>
              <a:ext cx="3657600" cy="3657600"/>
            </a:xfrm>
            <a:prstGeom prst="ellipse">
              <a:avLst/>
            </a:prstGeom>
            <a:gradFill>
              <a:gsLst>
                <a:gs pos="100000">
                  <a:schemeClr val="bg1"/>
                </a:gs>
                <a:gs pos="0">
                  <a:schemeClr val="bg1"/>
                </a:gs>
                <a:gs pos="57000">
                  <a:schemeClr val="bg1">
                    <a:alpha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07D72A4B-D6BB-769C-B60F-D1794D5AFDD7}"/>
                </a:ext>
              </a:extLst>
            </p:cNvPr>
            <p:cNvSpPr>
              <a:spLocks noChangeAspect="1"/>
            </p:cNvSpPr>
            <p:nvPr/>
          </p:nvSpPr>
          <p:spPr>
            <a:xfrm>
              <a:off x="4076972" y="1699579"/>
              <a:ext cx="3383280" cy="3383280"/>
            </a:xfrm>
            <a:prstGeom prst="ellipse">
              <a:avLst/>
            </a:prstGeom>
            <a:gradFill flip="none" rotWithShape="1">
              <a:gsLst>
                <a:gs pos="99000">
                  <a:schemeClr val="accent4">
                    <a:lumMod val="50000"/>
                  </a:schemeClr>
                </a:gs>
                <a:gs pos="14000">
                  <a:schemeClr val="accent4"/>
                </a:gs>
                <a:gs pos="52000">
                  <a:schemeClr val="accent4">
                    <a:lumMod val="75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0371D7E1-E473-DA14-E958-D1B0CBC24BC3}"/>
              </a:ext>
            </a:extLst>
          </p:cNvPr>
          <p:cNvSpPr txBox="1"/>
          <p:nvPr/>
        </p:nvSpPr>
        <p:spPr>
          <a:xfrm>
            <a:off x="4714523" y="2889104"/>
            <a:ext cx="2108178" cy="1323439"/>
          </a:xfrm>
          <a:prstGeom prst="rect">
            <a:avLst/>
          </a:prstGeom>
          <a:noFill/>
        </p:spPr>
        <p:txBody>
          <a:bodyPr wrap="square" rtlCol="0" anchor="ctr" anchorCtr="0">
            <a:spAutoFit/>
          </a:bodyPr>
          <a:lstStyle/>
          <a:p>
            <a:pPr algn="ctr">
              <a:spcAft>
                <a:spcPts val="600"/>
              </a:spcAft>
            </a:pPr>
            <a:r>
              <a:rPr lang="en-US" sz="2000" dirty="0">
                <a:solidFill>
                  <a:schemeClr val="bg1"/>
                </a:solidFill>
                <a:latin typeface="Century Gothic" panose="020B0502020202020204" pitchFamily="34" charset="0"/>
              </a:rPr>
              <a:t>Leadership in EV Charging and Logistics Market</a:t>
            </a:r>
          </a:p>
        </p:txBody>
      </p:sp>
      <p:sp>
        <p:nvSpPr>
          <p:cNvPr id="6" name="TextBox 5">
            <a:extLst>
              <a:ext uri="{FF2B5EF4-FFF2-40B4-BE49-F238E27FC236}">
                <a16:creationId xmlns:a16="http://schemas.microsoft.com/office/drawing/2014/main" id="{583994E4-4319-7EB7-22B7-C4912B2D507B}"/>
              </a:ext>
            </a:extLst>
          </p:cNvPr>
          <p:cNvSpPr txBox="1"/>
          <p:nvPr/>
        </p:nvSpPr>
        <p:spPr>
          <a:xfrm>
            <a:off x="5232096" y="2415351"/>
            <a:ext cx="1072170" cy="523220"/>
          </a:xfrm>
          <a:prstGeom prst="rect">
            <a:avLst/>
          </a:prstGeom>
          <a:noFill/>
        </p:spPr>
        <p:txBody>
          <a:bodyPr wrap="square" rtlCol="0" anchor="ctr" anchorCtr="0">
            <a:spAutoFit/>
          </a:bodyPr>
          <a:lstStyle/>
          <a:p>
            <a:pPr algn="ctr">
              <a:spcAft>
                <a:spcPts val="600"/>
              </a:spcAft>
            </a:pPr>
            <a:r>
              <a:rPr lang="en-US" sz="1400" dirty="0">
                <a:solidFill>
                  <a:schemeClr val="accent4">
                    <a:lumMod val="20000"/>
                    <a:lumOff val="80000"/>
                  </a:schemeClr>
                </a:solidFill>
                <a:latin typeface="Courier" pitchFamily="2" charset="0"/>
              </a:rPr>
              <a:t>TARGET GOAL</a:t>
            </a:r>
          </a:p>
        </p:txBody>
      </p:sp>
      <p:sp>
        <p:nvSpPr>
          <p:cNvPr id="8" name="TextBox 7">
            <a:extLst>
              <a:ext uri="{FF2B5EF4-FFF2-40B4-BE49-F238E27FC236}">
                <a16:creationId xmlns:a16="http://schemas.microsoft.com/office/drawing/2014/main" id="{5D3C3AD4-E82A-153B-318C-F360C8100856}"/>
              </a:ext>
            </a:extLst>
          </p:cNvPr>
          <p:cNvSpPr txBox="1"/>
          <p:nvPr/>
        </p:nvSpPr>
        <p:spPr>
          <a:xfrm>
            <a:off x="10838545" y="3191164"/>
            <a:ext cx="769699" cy="707886"/>
          </a:xfrm>
          <a:prstGeom prst="rect">
            <a:avLst/>
          </a:prstGeom>
          <a:noFill/>
        </p:spPr>
        <p:txBody>
          <a:bodyPr wrap="square" rtlCol="0">
            <a:spAutoFit/>
          </a:bodyPr>
          <a:lstStyle/>
          <a:p>
            <a:pPr>
              <a:spcAft>
                <a:spcPts val="600"/>
              </a:spcAft>
            </a:pPr>
            <a:r>
              <a:rPr lang="en-US" sz="2000" dirty="0">
                <a:solidFill>
                  <a:schemeClr val="accent4">
                    <a:lumMod val="50000"/>
                  </a:schemeClr>
                </a:solidFill>
                <a:latin typeface="Courier" pitchFamily="2" charset="0"/>
              </a:rPr>
              <a:t>NOTMET</a:t>
            </a:r>
          </a:p>
        </p:txBody>
      </p:sp>
      <p:sp>
        <p:nvSpPr>
          <p:cNvPr id="14" name="TextBox 13">
            <a:extLst>
              <a:ext uri="{FF2B5EF4-FFF2-40B4-BE49-F238E27FC236}">
                <a16:creationId xmlns:a16="http://schemas.microsoft.com/office/drawing/2014/main" id="{E7994B21-0110-924F-7AE7-CA0373450FF6}"/>
              </a:ext>
            </a:extLst>
          </p:cNvPr>
          <p:cNvSpPr txBox="1"/>
          <p:nvPr/>
        </p:nvSpPr>
        <p:spPr>
          <a:xfrm>
            <a:off x="4560500" y="231090"/>
            <a:ext cx="2423716" cy="400110"/>
          </a:xfrm>
          <a:prstGeom prst="rect">
            <a:avLst/>
          </a:prstGeom>
          <a:noFill/>
        </p:spPr>
        <p:txBody>
          <a:bodyPr wrap="square" rtlCol="0">
            <a:spAutoFit/>
          </a:bodyPr>
          <a:lstStyle/>
          <a:p>
            <a:pPr algn="ctr">
              <a:spcAft>
                <a:spcPts val="600"/>
              </a:spcAft>
            </a:pPr>
            <a:r>
              <a:rPr lang="en-US" sz="2000" dirty="0">
                <a:solidFill>
                  <a:schemeClr val="accent4">
                    <a:lumMod val="50000"/>
                  </a:schemeClr>
                </a:solidFill>
                <a:latin typeface="Courier" pitchFamily="2" charset="0"/>
              </a:rPr>
              <a:t>CHAOTIC</a:t>
            </a:r>
          </a:p>
        </p:txBody>
      </p:sp>
      <p:sp>
        <p:nvSpPr>
          <p:cNvPr id="15" name="TextBox 14">
            <a:extLst>
              <a:ext uri="{FF2B5EF4-FFF2-40B4-BE49-F238E27FC236}">
                <a16:creationId xmlns:a16="http://schemas.microsoft.com/office/drawing/2014/main" id="{416DACB2-B628-3FA0-BEAC-3E2DE4121358}"/>
              </a:ext>
            </a:extLst>
          </p:cNvPr>
          <p:cNvSpPr txBox="1"/>
          <p:nvPr/>
        </p:nvSpPr>
        <p:spPr>
          <a:xfrm>
            <a:off x="4700224" y="6174175"/>
            <a:ext cx="2146420" cy="400110"/>
          </a:xfrm>
          <a:prstGeom prst="rect">
            <a:avLst/>
          </a:prstGeom>
          <a:noFill/>
        </p:spPr>
        <p:txBody>
          <a:bodyPr wrap="square" rtlCol="0">
            <a:spAutoFit/>
          </a:bodyPr>
          <a:lstStyle/>
          <a:p>
            <a:pPr algn="ctr">
              <a:spcAft>
                <a:spcPts val="600"/>
              </a:spcAft>
            </a:pPr>
            <a:r>
              <a:rPr lang="en-US" sz="2000" dirty="0">
                <a:solidFill>
                  <a:schemeClr val="accent4">
                    <a:lumMod val="50000"/>
                  </a:schemeClr>
                </a:solidFill>
                <a:latin typeface="Courier" pitchFamily="2" charset="0"/>
              </a:rPr>
              <a:t>SYSTEMATIC</a:t>
            </a:r>
          </a:p>
        </p:txBody>
      </p:sp>
      <p:sp>
        <p:nvSpPr>
          <p:cNvPr id="22" name="TextBox 21">
            <a:extLst>
              <a:ext uri="{FF2B5EF4-FFF2-40B4-BE49-F238E27FC236}">
                <a16:creationId xmlns:a16="http://schemas.microsoft.com/office/drawing/2014/main" id="{6D6EBA1C-2781-0D21-93DB-592730B8B541}"/>
              </a:ext>
            </a:extLst>
          </p:cNvPr>
          <p:cNvSpPr txBox="1"/>
          <p:nvPr/>
        </p:nvSpPr>
        <p:spPr>
          <a:xfrm>
            <a:off x="6543168" y="700377"/>
            <a:ext cx="4039888" cy="461665"/>
          </a:xfrm>
          <a:prstGeom prst="rect">
            <a:avLst/>
          </a:prstGeom>
          <a:noFill/>
        </p:spPr>
        <p:txBody>
          <a:bodyPr wrap="none" rtlCol="0">
            <a:spAutoFit/>
          </a:bodyPr>
          <a:lstStyle/>
          <a:p>
            <a:pPr algn="r"/>
            <a:r>
              <a:rPr lang="en-US" sz="2400" dirty="0">
                <a:solidFill>
                  <a:schemeClr val="accent4">
                    <a:lumMod val="50000"/>
                  </a:schemeClr>
                </a:solidFill>
                <a:latin typeface="Century Gothic" panose="020B0502020202020204" pitchFamily="34" charset="0"/>
              </a:rPr>
              <a:t>Delayed Market Reaction</a:t>
            </a:r>
          </a:p>
        </p:txBody>
      </p:sp>
      <p:sp>
        <p:nvSpPr>
          <p:cNvPr id="23" name="TextBox 22">
            <a:extLst>
              <a:ext uri="{FF2B5EF4-FFF2-40B4-BE49-F238E27FC236}">
                <a16:creationId xmlns:a16="http://schemas.microsoft.com/office/drawing/2014/main" id="{63467E34-E503-308D-174E-FA5989C0170C}"/>
              </a:ext>
            </a:extLst>
          </p:cNvPr>
          <p:cNvSpPr txBox="1"/>
          <p:nvPr/>
        </p:nvSpPr>
        <p:spPr>
          <a:xfrm>
            <a:off x="6984216" y="1108254"/>
            <a:ext cx="3598831" cy="1461939"/>
          </a:xfrm>
          <a:prstGeom prst="rect">
            <a:avLst/>
          </a:prstGeom>
          <a:noFill/>
        </p:spPr>
        <p:txBody>
          <a:bodyPr wrap="square" rtlCol="0">
            <a:spAutoFit/>
          </a:bodyPr>
          <a:lstStyle/>
          <a:p>
            <a:pPr algn="r">
              <a:spcAft>
                <a:spcPts val="600"/>
              </a:spcAft>
            </a:pPr>
            <a:r>
              <a:rPr lang="en-US" sz="1400" b="1" dirty="0">
                <a:solidFill>
                  <a:schemeClr val="accent4">
                    <a:lumMod val="50000"/>
                  </a:schemeClr>
                </a:solidFill>
                <a:latin typeface="Courier" pitchFamily="2" charset="0"/>
              </a:rPr>
              <a:t>Gradual Industry Adoption:  </a:t>
            </a:r>
            <a:br>
              <a:rPr lang="en-US" sz="1400" b="1" dirty="0">
                <a:solidFill>
                  <a:schemeClr val="accent4">
                    <a:lumMod val="50000"/>
                  </a:schemeClr>
                </a:solidFill>
                <a:latin typeface="Courier" pitchFamily="2" charset="0"/>
              </a:rPr>
            </a:br>
            <a:r>
              <a:rPr lang="en-US" sz="1400" dirty="0">
                <a:solidFill>
                  <a:schemeClr val="accent4">
                    <a:lumMod val="50000"/>
                  </a:schemeClr>
                </a:solidFill>
                <a:latin typeface="Courier" pitchFamily="2" charset="0"/>
              </a:rPr>
              <a:t>Slow response to EV trends leads to missed early opportunities.</a:t>
            </a:r>
          </a:p>
          <a:p>
            <a:pPr algn="r">
              <a:spcAft>
                <a:spcPts val="600"/>
              </a:spcAft>
            </a:pPr>
            <a:r>
              <a:rPr lang="en-US" sz="1400" b="1" dirty="0">
                <a:solidFill>
                  <a:schemeClr val="accent4">
                    <a:lumMod val="50000"/>
                  </a:schemeClr>
                </a:solidFill>
                <a:latin typeface="Courier" pitchFamily="2" charset="0"/>
              </a:rPr>
              <a:t>Infrastructure Lag:  </a:t>
            </a:r>
            <a:br>
              <a:rPr lang="en-US" sz="1400" b="1" dirty="0">
                <a:solidFill>
                  <a:schemeClr val="accent4">
                    <a:lumMod val="50000"/>
                  </a:schemeClr>
                </a:solidFill>
                <a:latin typeface="Courier" pitchFamily="2" charset="0"/>
              </a:rPr>
            </a:br>
            <a:r>
              <a:rPr lang="en-US" sz="1400" dirty="0">
                <a:solidFill>
                  <a:schemeClr val="accent4">
                    <a:lumMod val="50000"/>
                  </a:schemeClr>
                </a:solidFill>
                <a:latin typeface="Courier" pitchFamily="2" charset="0"/>
              </a:rPr>
              <a:t>Playing catch-up when it comes to charging station deployment.</a:t>
            </a:r>
          </a:p>
        </p:txBody>
      </p:sp>
      <p:sp>
        <p:nvSpPr>
          <p:cNvPr id="26" name="TextBox 25">
            <a:extLst>
              <a:ext uri="{FF2B5EF4-FFF2-40B4-BE49-F238E27FC236}">
                <a16:creationId xmlns:a16="http://schemas.microsoft.com/office/drawing/2014/main" id="{1F146317-453C-2580-6CE8-218516166A47}"/>
              </a:ext>
            </a:extLst>
          </p:cNvPr>
          <p:cNvSpPr txBox="1"/>
          <p:nvPr/>
        </p:nvSpPr>
        <p:spPr>
          <a:xfrm>
            <a:off x="7346425" y="3614334"/>
            <a:ext cx="3199915" cy="461665"/>
          </a:xfrm>
          <a:prstGeom prst="rect">
            <a:avLst/>
          </a:prstGeom>
          <a:noFill/>
        </p:spPr>
        <p:txBody>
          <a:bodyPr wrap="none" rtlCol="0">
            <a:spAutoFit/>
          </a:bodyPr>
          <a:lstStyle/>
          <a:p>
            <a:pPr algn="r"/>
            <a:r>
              <a:rPr lang="en-US" sz="2400" dirty="0">
                <a:solidFill>
                  <a:schemeClr val="accent4">
                    <a:lumMod val="50000"/>
                  </a:schemeClr>
                </a:solidFill>
                <a:latin typeface="Century Gothic" panose="020B0502020202020204" pitchFamily="34" charset="0"/>
              </a:rPr>
              <a:t>Extreme Market Shift</a:t>
            </a:r>
          </a:p>
        </p:txBody>
      </p:sp>
      <p:sp>
        <p:nvSpPr>
          <p:cNvPr id="27" name="TextBox 26">
            <a:extLst>
              <a:ext uri="{FF2B5EF4-FFF2-40B4-BE49-F238E27FC236}">
                <a16:creationId xmlns:a16="http://schemas.microsoft.com/office/drawing/2014/main" id="{DD7B1986-5F00-B2E0-DA76-23E76A92D79E}"/>
              </a:ext>
            </a:extLst>
          </p:cNvPr>
          <p:cNvSpPr txBox="1"/>
          <p:nvPr/>
        </p:nvSpPr>
        <p:spPr>
          <a:xfrm>
            <a:off x="6947500" y="4022211"/>
            <a:ext cx="3598831" cy="1892826"/>
          </a:xfrm>
          <a:prstGeom prst="rect">
            <a:avLst/>
          </a:prstGeom>
          <a:noFill/>
        </p:spPr>
        <p:txBody>
          <a:bodyPr wrap="square" rtlCol="0">
            <a:spAutoFit/>
          </a:bodyPr>
          <a:lstStyle/>
          <a:p>
            <a:pPr algn="r">
              <a:spcAft>
                <a:spcPts val="600"/>
              </a:spcAft>
            </a:pPr>
            <a:r>
              <a:rPr lang="en-US" sz="1400" b="1" dirty="0">
                <a:solidFill>
                  <a:schemeClr val="accent4">
                    <a:lumMod val="50000"/>
                  </a:schemeClr>
                </a:solidFill>
                <a:latin typeface="Courier" pitchFamily="2" charset="0"/>
              </a:rPr>
              <a:t>Surge in Demand:  </a:t>
            </a:r>
            <a:br>
              <a:rPr lang="en-US" sz="1400" b="1" dirty="0">
                <a:solidFill>
                  <a:schemeClr val="accent4">
                    <a:lumMod val="50000"/>
                  </a:schemeClr>
                </a:solidFill>
                <a:latin typeface="Courier" pitchFamily="2" charset="0"/>
              </a:rPr>
            </a:br>
            <a:r>
              <a:rPr lang="en-US" sz="1400" dirty="0">
                <a:solidFill>
                  <a:schemeClr val="accent4">
                    <a:lumMod val="50000"/>
                  </a:schemeClr>
                </a:solidFill>
                <a:latin typeface="Courier" pitchFamily="2" charset="0"/>
              </a:rPr>
              <a:t>Experiencing a sudden, overwhelming demand for EV charging services.</a:t>
            </a:r>
          </a:p>
          <a:p>
            <a:pPr algn="r">
              <a:spcAft>
                <a:spcPts val="600"/>
              </a:spcAft>
            </a:pPr>
            <a:r>
              <a:rPr lang="en-US" sz="1400" b="1" dirty="0">
                <a:solidFill>
                  <a:schemeClr val="accent4">
                    <a:lumMod val="50000"/>
                  </a:schemeClr>
                </a:solidFill>
                <a:latin typeface="Courier" pitchFamily="2" charset="0"/>
              </a:rPr>
              <a:t>Rapid Expansion:  </a:t>
            </a:r>
            <a:br>
              <a:rPr lang="en-US" sz="1400" b="1" dirty="0">
                <a:solidFill>
                  <a:schemeClr val="accent4">
                    <a:lumMod val="50000"/>
                  </a:schemeClr>
                </a:solidFill>
                <a:latin typeface="Courier" pitchFamily="2" charset="0"/>
              </a:rPr>
            </a:br>
            <a:r>
              <a:rPr lang="en-US" sz="1400" dirty="0">
                <a:solidFill>
                  <a:schemeClr val="accent4">
                    <a:lumMod val="50000"/>
                  </a:schemeClr>
                </a:solidFill>
                <a:latin typeface="Courier" pitchFamily="2" charset="0"/>
              </a:rPr>
              <a:t>Rapidly expanding our network to meet unexpected demand spikes in urban and suburban areas.</a:t>
            </a:r>
          </a:p>
        </p:txBody>
      </p:sp>
    </p:spTree>
    <p:extLst>
      <p:ext uri="{BB962C8B-B14F-4D97-AF65-F5344CB8AC3E}">
        <p14:creationId xmlns:p14="http://schemas.microsoft.com/office/powerpoint/2010/main" val="3124519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13897</TotalTime>
  <Words>817</Words>
  <Application>Microsoft Macintosh PowerPoint</Application>
  <PresentationFormat>Widescreen</PresentationFormat>
  <Paragraphs>95</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266</cp:revision>
  <cp:lastPrinted>2024-02-20T23:48:17Z</cp:lastPrinted>
  <dcterms:created xsi:type="dcterms:W3CDTF">2021-07-07T23:54:57Z</dcterms:created>
  <dcterms:modified xsi:type="dcterms:W3CDTF">2024-05-06T15:56:58Z</dcterms:modified>
</cp:coreProperties>
</file>