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342" r:id="rId2"/>
    <p:sldId id="360" r:id="rId3"/>
    <p:sldId id="358" r:id="rId4"/>
    <p:sldId id="359" r:id="rId5"/>
    <p:sldId id="29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6B5"/>
    <a:srgbClr val="DCF8EB"/>
    <a:srgbClr val="AEDBE4"/>
    <a:srgbClr val="ABDDC9"/>
    <a:srgbClr val="66BBCC"/>
    <a:srgbClr val="0098C6"/>
    <a:srgbClr val="9CA58C"/>
    <a:srgbClr val="EBD9B6"/>
    <a:srgbClr val="654105"/>
    <a:srgbClr val="7C5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FE5BB9-BFC4-40BF-91F6-7A7A823A7DFB}" v="22" dt="2024-04-08T22:59:23.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24" d="100"/>
          <a:sy n="124" d="100"/>
        </p:scale>
        <p:origin x="624" y="16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18FE5BB9-BFC4-40BF-91F6-7A7A823A7DFB}"/>
    <pc:docChg chg="undo custSel addSld delSld modSld sldOrd">
      <pc:chgData name="Bess Dunlevy" userId="dd4b9a8537dbe9d0" providerId="LiveId" clId="{18FE5BB9-BFC4-40BF-91F6-7A7A823A7DFB}" dt="2024-04-08T23:02:37.792" v="179" actId="207"/>
      <pc:docMkLst>
        <pc:docMk/>
      </pc:docMkLst>
      <pc:sldChg chg="addSp delSp modSp mod">
        <pc:chgData name="Bess Dunlevy" userId="dd4b9a8537dbe9d0" providerId="LiveId" clId="{18FE5BB9-BFC4-40BF-91F6-7A7A823A7DFB}" dt="2024-04-08T23:02:01.748" v="177" actId="1076"/>
        <pc:sldMkLst>
          <pc:docMk/>
          <pc:sldMk cId="1508588292" sldId="342"/>
        </pc:sldMkLst>
        <pc:spChg chg="mod">
          <ac:chgData name="Bess Dunlevy" userId="dd4b9a8537dbe9d0" providerId="LiveId" clId="{18FE5BB9-BFC4-40BF-91F6-7A7A823A7DFB}" dt="2024-04-08T22:31:47.905" v="35" actId="20577"/>
          <ac:spMkLst>
            <pc:docMk/>
            <pc:sldMk cId="1508588292" sldId="342"/>
            <ac:spMk id="33" creationId="{143A449B-AAB7-994A-92CE-8F48E2CA7DF6}"/>
          </ac:spMkLst>
        </pc:spChg>
        <pc:picChg chg="del">
          <ac:chgData name="Bess Dunlevy" userId="dd4b9a8537dbe9d0" providerId="LiveId" clId="{18FE5BB9-BFC4-40BF-91F6-7A7A823A7DFB}" dt="2024-04-08T22:31:49.587" v="36" actId="478"/>
          <ac:picMkLst>
            <pc:docMk/>
            <pc:sldMk cId="1508588292" sldId="342"/>
            <ac:picMk id="2" creationId="{12E1A142-FB59-91CB-1C56-BD1F02F32247}"/>
          </ac:picMkLst>
        </pc:picChg>
        <pc:picChg chg="add mod modCrop">
          <ac:chgData name="Bess Dunlevy" userId="dd4b9a8537dbe9d0" providerId="LiveId" clId="{18FE5BB9-BFC4-40BF-91F6-7A7A823A7DFB}" dt="2024-04-08T23:02:01.748" v="177" actId="1076"/>
          <ac:picMkLst>
            <pc:docMk/>
            <pc:sldMk cId="1508588292" sldId="342"/>
            <ac:picMk id="3" creationId="{B6301B29-CA2C-C84F-2C27-AA69367314A8}"/>
          </ac:picMkLst>
        </pc:picChg>
      </pc:sldChg>
      <pc:sldChg chg="del">
        <pc:chgData name="Bess Dunlevy" userId="dd4b9a8537dbe9d0" providerId="LiveId" clId="{18FE5BB9-BFC4-40BF-91F6-7A7A823A7DFB}" dt="2024-04-08T22:37:21.377" v="100" actId="47"/>
        <pc:sldMkLst>
          <pc:docMk/>
          <pc:sldMk cId="912594713" sldId="357"/>
        </pc:sldMkLst>
      </pc:sldChg>
      <pc:sldChg chg="addSp modSp new mod">
        <pc:chgData name="Bess Dunlevy" userId="dd4b9a8537dbe9d0" providerId="LiveId" clId="{18FE5BB9-BFC4-40BF-91F6-7A7A823A7DFB}" dt="2024-04-08T22:35:57.537" v="76" actId="207"/>
        <pc:sldMkLst>
          <pc:docMk/>
          <pc:sldMk cId="3094063258" sldId="358"/>
        </pc:sldMkLst>
        <pc:graphicFrameChg chg="add mod modGraphic">
          <ac:chgData name="Bess Dunlevy" userId="dd4b9a8537dbe9d0" providerId="LiveId" clId="{18FE5BB9-BFC4-40BF-91F6-7A7A823A7DFB}" dt="2024-04-08T22:35:57.537" v="76" actId="207"/>
          <ac:graphicFrameMkLst>
            <pc:docMk/>
            <pc:sldMk cId="3094063258" sldId="358"/>
            <ac:graphicFrameMk id="2" creationId="{305513F1-A543-51E1-0846-B6DF919D9565}"/>
          </ac:graphicFrameMkLst>
        </pc:graphicFrameChg>
      </pc:sldChg>
      <pc:sldChg chg="addSp delSp modSp new mod">
        <pc:chgData name="Bess Dunlevy" userId="dd4b9a8537dbe9d0" providerId="LiveId" clId="{18FE5BB9-BFC4-40BF-91F6-7A7A823A7DFB}" dt="2024-04-08T23:02:37.792" v="179" actId="207"/>
        <pc:sldMkLst>
          <pc:docMk/>
          <pc:sldMk cId="1931145534" sldId="359"/>
        </pc:sldMkLst>
        <pc:spChg chg="add del mod">
          <ac:chgData name="Bess Dunlevy" userId="dd4b9a8537dbe9d0" providerId="LiveId" clId="{18FE5BB9-BFC4-40BF-91F6-7A7A823A7DFB}" dt="2024-04-08T22:37:02.959" v="87" actId="478"/>
          <ac:spMkLst>
            <pc:docMk/>
            <pc:sldMk cId="1931145534" sldId="359"/>
            <ac:spMk id="6" creationId="{E1019FDB-0129-7E5B-9226-D04C36706909}"/>
          </ac:spMkLst>
        </pc:spChg>
        <pc:spChg chg="add mod">
          <ac:chgData name="Bess Dunlevy" userId="dd4b9a8537dbe9d0" providerId="LiveId" clId="{18FE5BB9-BFC4-40BF-91F6-7A7A823A7DFB}" dt="2024-04-08T22:38:48.429" v="114" actId="1076"/>
          <ac:spMkLst>
            <pc:docMk/>
            <pc:sldMk cId="1931145534" sldId="359"/>
            <ac:spMk id="7" creationId="{232D1558-2E59-7A62-0E64-E2D57D2D7D7B}"/>
          </ac:spMkLst>
        </pc:spChg>
        <pc:graphicFrameChg chg="add mod">
          <ac:chgData name="Bess Dunlevy" userId="dd4b9a8537dbe9d0" providerId="LiveId" clId="{18FE5BB9-BFC4-40BF-91F6-7A7A823A7DFB}" dt="2024-04-08T22:34:07.479" v="62"/>
          <ac:graphicFrameMkLst>
            <pc:docMk/>
            <pc:sldMk cId="1931145534" sldId="359"/>
            <ac:graphicFrameMk id="2" creationId="{74EC566C-0E39-673A-0704-4B2BED9CABC7}"/>
          </ac:graphicFrameMkLst>
        </pc:graphicFrameChg>
        <pc:graphicFrameChg chg="add del mod modGraphic">
          <ac:chgData name="Bess Dunlevy" userId="dd4b9a8537dbe9d0" providerId="LiveId" clId="{18FE5BB9-BFC4-40BF-91F6-7A7A823A7DFB}" dt="2024-04-08T22:36:29.934" v="78" actId="478"/>
          <ac:graphicFrameMkLst>
            <pc:docMk/>
            <pc:sldMk cId="1931145534" sldId="359"/>
            <ac:graphicFrameMk id="3" creationId="{0D511C23-94A5-FD8D-D187-EA2ADD862B48}"/>
          </ac:graphicFrameMkLst>
        </pc:graphicFrameChg>
        <pc:graphicFrameChg chg="add mod modGraphic">
          <ac:chgData name="Bess Dunlevy" userId="dd4b9a8537dbe9d0" providerId="LiveId" clId="{18FE5BB9-BFC4-40BF-91F6-7A7A823A7DFB}" dt="2024-04-08T23:02:37.792" v="179" actId="207"/>
          <ac:graphicFrameMkLst>
            <pc:docMk/>
            <pc:sldMk cId="1931145534" sldId="359"/>
            <ac:graphicFrameMk id="4" creationId="{3B33159C-6BB1-D13B-9A55-D09DE85E5BAF}"/>
          </ac:graphicFrameMkLst>
        </pc:graphicFrameChg>
      </pc:sldChg>
      <pc:sldChg chg="addSp delSp modSp new mod ord">
        <pc:chgData name="Bess Dunlevy" userId="dd4b9a8537dbe9d0" providerId="LiveId" clId="{18FE5BB9-BFC4-40BF-91F6-7A7A823A7DFB}" dt="2024-04-08T23:01:45.996" v="174" actId="207"/>
        <pc:sldMkLst>
          <pc:docMk/>
          <pc:sldMk cId="2971373146" sldId="360"/>
        </pc:sldMkLst>
        <pc:spChg chg="add mod">
          <ac:chgData name="Bess Dunlevy" userId="dd4b9a8537dbe9d0" providerId="LiveId" clId="{18FE5BB9-BFC4-40BF-91F6-7A7A823A7DFB}" dt="2024-04-08T22:59:22.721" v="135" actId="1076"/>
          <ac:spMkLst>
            <pc:docMk/>
            <pc:sldMk cId="2971373146" sldId="360"/>
            <ac:spMk id="2" creationId="{F2D2EE19-A0E2-29DB-8E54-CEFEA92294F9}"/>
          </ac:spMkLst>
        </pc:spChg>
        <pc:spChg chg="add mod">
          <ac:chgData name="Bess Dunlevy" userId="dd4b9a8537dbe9d0" providerId="LiveId" clId="{18FE5BB9-BFC4-40BF-91F6-7A7A823A7DFB}" dt="2024-04-08T22:59:23.615" v="136" actId="1076"/>
          <ac:spMkLst>
            <pc:docMk/>
            <pc:sldMk cId="2971373146" sldId="360"/>
            <ac:spMk id="4" creationId="{9667D598-C290-B370-929C-A9D23495D264}"/>
          </ac:spMkLst>
        </pc:spChg>
        <pc:spChg chg="add mod">
          <ac:chgData name="Bess Dunlevy" userId="dd4b9a8537dbe9d0" providerId="LiveId" clId="{18FE5BB9-BFC4-40BF-91F6-7A7A823A7DFB}" dt="2024-04-08T22:59:23.615" v="136" actId="1076"/>
          <ac:spMkLst>
            <pc:docMk/>
            <pc:sldMk cId="2971373146" sldId="360"/>
            <ac:spMk id="5" creationId="{EA583BBD-7405-420C-8163-E0F501C33999}"/>
          </ac:spMkLst>
        </pc:spChg>
        <pc:spChg chg="add mod">
          <ac:chgData name="Bess Dunlevy" userId="dd4b9a8537dbe9d0" providerId="LiveId" clId="{18FE5BB9-BFC4-40BF-91F6-7A7A823A7DFB}" dt="2024-04-08T22:59:23.615" v="136" actId="1076"/>
          <ac:spMkLst>
            <pc:docMk/>
            <pc:sldMk cId="2971373146" sldId="360"/>
            <ac:spMk id="6" creationId="{9AF440D9-139B-44D0-AEDB-4D86FD151F75}"/>
          </ac:spMkLst>
        </pc:spChg>
        <pc:spChg chg="add mod">
          <ac:chgData name="Bess Dunlevy" userId="dd4b9a8537dbe9d0" providerId="LiveId" clId="{18FE5BB9-BFC4-40BF-91F6-7A7A823A7DFB}" dt="2024-04-08T22:59:23.615" v="136" actId="1076"/>
          <ac:spMkLst>
            <pc:docMk/>
            <pc:sldMk cId="2971373146" sldId="360"/>
            <ac:spMk id="7" creationId="{681C995E-D891-4497-85F2-CF850F1529F4}"/>
          </ac:spMkLst>
        </pc:spChg>
        <pc:spChg chg="add mod">
          <ac:chgData name="Bess Dunlevy" userId="dd4b9a8537dbe9d0" providerId="LiveId" clId="{18FE5BB9-BFC4-40BF-91F6-7A7A823A7DFB}" dt="2024-04-08T22:59:23.615" v="136" actId="1076"/>
          <ac:spMkLst>
            <pc:docMk/>
            <pc:sldMk cId="2971373146" sldId="360"/>
            <ac:spMk id="8" creationId="{D03A729A-C970-49AF-BAB3-85A1CFBC6B26}"/>
          </ac:spMkLst>
        </pc:spChg>
        <pc:spChg chg="add mod">
          <ac:chgData name="Bess Dunlevy" userId="dd4b9a8537dbe9d0" providerId="LiveId" clId="{18FE5BB9-BFC4-40BF-91F6-7A7A823A7DFB}" dt="2024-04-08T22:59:23.615" v="136" actId="1076"/>
          <ac:spMkLst>
            <pc:docMk/>
            <pc:sldMk cId="2971373146" sldId="360"/>
            <ac:spMk id="9" creationId="{1EDCECFB-B64E-437C-8A2D-C2284BA84E60}"/>
          </ac:spMkLst>
        </pc:spChg>
        <pc:spChg chg="add mod">
          <ac:chgData name="Bess Dunlevy" userId="dd4b9a8537dbe9d0" providerId="LiveId" clId="{18FE5BB9-BFC4-40BF-91F6-7A7A823A7DFB}" dt="2024-04-08T22:59:23.615" v="136" actId="1076"/>
          <ac:spMkLst>
            <pc:docMk/>
            <pc:sldMk cId="2971373146" sldId="360"/>
            <ac:spMk id="10" creationId="{B85D657C-191A-4F53-B636-531347DABD06}"/>
          </ac:spMkLst>
        </pc:spChg>
        <pc:spChg chg="add del mod">
          <ac:chgData name="Bess Dunlevy" userId="dd4b9a8537dbe9d0" providerId="LiveId" clId="{18FE5BB9-BFC4-40BF-91F6-7A7A823A7DFB}" dt="2024-04-08T22:39:47.420" v="124" actId="478"/>
          <ac:spMkLst>
            <pc:docMk/>
            <pc:sldMk cId="2971373146" sldId="360"/>
            <ac:spMk id="11" creationId="{7C82F4E3-CFAE-8F11-51A1-379B2F2FC118}"/>
          </ac:spMkLst>
        </pc:spChg>
        <pc:spChg chg="add mod ord">
          <ac:chgData name="Bess Dunlevy" userId="dd4b9a8537dbe9d0" providerId="LiveId" clId="{18FE5BB9-BFC4-40BF-91F6-7A7A823A7DFB}" dt="2024-04-08T23:01:45.996" v="174" actId="207"/>
          <ac:spMkLst>
            <pc:docMk/>
            <pc:sldMk cId="2971373146" sldId="360"/>
            <ac:spMk id="11" creationId="{F0723C37-FC3A-3FF9-F6E6-3B94B57A87F5}"/>
          </ac:spMkLst>
        </pc:spChg>
        <pc:picChg chg="add mod modCrop">
          <ac:chgData name="Bess Dunlevy" userId="dd4b9a8537dbe9d0" providerId="LiveId" clId="{18FE5BB9-BFC4-40BF-91F6-7A7A823A7DFB}" dt="2024-04-08T22:59:23.615" v="136" actId="1076"/>
          <ac:picMkLst>
            <pc:docMk/>
            <pc:sldMk cId="2971373146" sldId="360"/>
            <ac:picMk id="3" creationId="{CA74414D-6EC5-2BD6-8DAC-F018CE50144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6/7/24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6/7/24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6/7/24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6/7/24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6/7/24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6/7/24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6/7/24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75&amp;utm_source=template-powerpoint&amp;utm_medium=content&amp;utm_campaign=Probability-Based+Scenario+Planning-powerpoint-12075&amp;lpa=Probability-Based+Scenario+Planning+powerpoint+1207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244190" y="497537"/>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PROBABILITY-BASED </a:t>
            </a:r>
            <a:br>
              <a:rPr lang="en-US" sz="2600" b="1" dirty="0">
                <a:solidFill>
                  <a:schemeClr val="tx1">
                    <a:lumMod val="65000"/>
                    <a:lumOff val="35000"/>
                  </a:schemeClr>
                </a:solidFill>
                <a:latin typeface="Century Gothic" panose="020B0502020202020204" pitchFamily="34" charset="0"/>
              </a:rPr>
            </a:br>
            <a:r>
              <a:rPr lang="en-US" sz="2600" b="1" dirty="0">
                <a:solidFill>
                  <a:schemeClr val="tx1">
                    <a:lumMod val="65000"/>
                    <a:lumOff val="35000"/>
                  </a:schemeClr>
                </a:solidFill>
                <a:latin typeface="Century Gothic" panose="020B0502020202020204" pitchFamily="34" charset="0"/>
              </a:rPr>
              <a:t>SCENARIO TEMPLATE</a:t>
            </a:r>
          </a:p>
        </p:txBody>
      </p:sp>
      <p:pic>
        <p:nvPicPr>
          <p:cNvPr id="3" name="Picture 2" descr="A white square with yellow squares and black lines&#10;&#10;Description automatically generated">
            <a:extLst>
              <a:ext uri="{FF2B5EF4-FFF2-40B4-BE49-F238E27FC236}">
                <a16:creationId xmlns:a16="http://schemas.microsoft.com/office/drawing/2014/main" id="{B6301B29-CA2C-C84F-2C27-AA69367314A8}"/>
              </a:ext>
            </a:extLst>
          </p:cNvPr>
          <p:cNvPicPr>
            <a:picLocks noChangeAspect="1"/>
          </p:cNvPicPr>
          <p:nvPr/>
        </p:nvPicPr>
        <p:blipFill rotWithShape="1">
          <a:blip r:embed="rId5"/>
          <a:srcRect l="16827" t="15861" r="14398" b="16597"/>
          <a:stretch/>
        </p:blipFill>
        <p:spPr>
          <a:xfrm>
            <a:off x="3327622" y="1309995"/>
            <a:ext cx="5326215" cy="523084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0723C37-FC3A-3FF9-F6E6-3B94B57A87F5}"/>
              </a:ext>
            </a:extLst>
          </p:cNvPr>
          <p:cNvSpPr/>
          <p:nvPr/>
        </p:nvSpPr>
        <p:spPr>
          <a:xfrm>
            <a:off x="0" y="0"/>
            <a:ext cx="12192000" cy="6858000"/>
          </a:xfrm>
          <a:prstGeom prst="rect">
            <a:avLst/>
          </a:prstGeom>
          <a:pattFill prst="pct40">
            <a:fgClr>
              <a:schemeClr val="bg1">
                <a:lumMod val="8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square with yellow squares and black lines&#10;&#10;Description automatically generated">
            <a:extLst>
              <a:ext uri="{FF2B5EF4-FFF2-40B4-BE49-F238E27FC236}">
                <a16:creationId xmlns:a16="http://schemas.microsoft.com/office/drawing/2014/main" id="{CA74414D-6EC5-2BD6-8DAC-F018CE50144A}"/>
              </a:ext>
            </a:extLst>
          </p:cNvPr>
          <p:cNvPicPr>
            <a:picLocks noChangeAspect="1"/>
          </p:cNvPicPr>
          <p:nvPr/>
        </p:nvPicPr>
        <p:blipFill rotWithShape="1">
          <a:blip r:embed="rId2"/>
          <a:srcRect l="8830" t="15860" r="14398" b="9053"/>
          <a:stretch/>
        </p:blipFill>
        <p:spPr>
          <a:xfrm>
            <a:off x="2348565" y="191459"/>
            <a:ext cx="6816071" cy="6666541"/>
          </a:xfrm>
          <a:prstGeom prst="rect">
            <a:avLst/>
          </a:prstGeom>
        </p:spPr>
      </p:pic>
      <p:sp>
        <p:nvSpPr>
          <p:cNvPr id="4" name="Arrow: Pentagon 3">
            <a:extLst>
              <a:ext uri="{FF2B5EF4-FFF2-40B4-BE49-F238E27FC236}">
                <a16:creationId xmlns:a16="http://schemas.microsoft.com/office/drawing/2014/main" id="{9667D598-C290-B370-929C-A9D23495D264}"/>
              </a:ext>
            </a:extLst>
          </p:cNvPr>
          <p:cNvSpPr/>
          <p:nvPr/>
        </p:nvSpPr>
        <p:spPr>
          <a:xfrm>
            <a:off x="3948112" y="3095625"/>
            <a:ext cx="14478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1. Price Fluctuation</a:t>
            </a:r>
          </a:p>
        </p:txBody>
      </p:sp>
      <p:sp>
        <p:nvSpPr>
          <p:cNvPr id="5" name="Arrow: Pentagon 4">
            <a:extLst>
              <a:ext uri="{FF2B5EF4-FFF2-40B4-BE49-F238E27FC236}">
                <a16:creationId xmlns:a16="http://schemas.microsoft.com/office/drawing/2014/main" id="{EA583BBD-7405-420C-8163-E0F501C33999}"/>
              </a:ext>
            </a:extLst>
          </p:cNvPr>
          <p:cNvSpPr/>
          <p:nvPr/>
        </p:nvSpPr>
        <p:spPr>
          <a:xfrm>
            <a:off x="6643687" y="2762250"/>
            <a:ext cx="14478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2. Service Innovation</a:t>
            </a:r>
          </a:p>
        </p:txBody>
      </p:sp>
      <p:sp>
        <p:nvSpPr>
          <p:cNvPr id="6" name="Arrow: Pentagon 5">
            <a:extLst>
              <a:ext uri="{FF2B5EF4-FFF2-40B4-BE49-F238E27FC236}">
                <a16:creationId xmlns:a16="http://schemas.microsoft.com/office/drawing/2014/main" id="{9AF440D9-139B-44D0-AEDB-4D86FD151F75}"/>
              </a:ext>
            </a:extLst>
          </p:cNvPr>
          <p:cNvSpPr/>
          <p:nvPr/>
        </p:nvSpPr>
        <p:spPr>
          <a:xfrm>
            <a:off x="4938712" y="5019675"/>
            <a:ext cx="14478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3. Regulatory Impact</a:t>
            </a:r>
          </a:p>
        </p:txBody>
      </p:sp>
      <p:sp>
        <p:nvSpPr>
          <p:cNvPr id="7" name="Arrow: Pentagon 6">
            <a:extLst>
              <a:ext uri="{FF2B5EF4-FFF2-40B4-BE49-F238E27FC236}">
                <a16:creationId xmlns:a16="http://schemas.microsoft.com/office/drawing/2014/main" id="{681C995E-D891-4497-85F2-CF850F1529F4}"/>
              </a:ext>
            </a:extLst>
          </p:cNvPr>
          <p:cNvSpPr/>
          <p:nvPr/>
        </p:nvSpPr>
        <p:spPr>
          <a:xfrm>
            <a:off x="5548312" y="3752850"/>
            <a:ext cx="10287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4. Market Entry</a:t>
            </a:r>
          </a:p>
        </p:txBody>
      </p:sp>
      <p:sp>
        <p:nvSpPr>
          <p:cNvPr id="8" name="Arrow: Pentagon 7">
            <a:extLst>
              <a:ext uri="{FF2B5EF4-FFF2-40B4-BE49-F238E27FC236}">
                <a16:creationId xmlns:a16="http://schemas.microsoft.com/office/drawing/2014/main" id="{D03A729A-C970-49AF-BAB3-85A1CFBC6B26}"/>
              </a:ext>
            </a:extLst>
          </p:cNvPr>
          <p:cNvSpPr/>
          <p:nvPr/>
        </p:nvSpPr>
        <p:spPr>
          <a:xfrm>
            <a:off x="3767137" y="1571625"/>
            <a:ext cx="15240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5. Technology Disruption</a:t>
            </a:r>
          </a:p>
        </p:txBody>
      </p:sp>
      <p:sp>
        <p:nvSpPr>
          <p:cNvPr id="9" name="Arrow: Pentagon 8">
            <a:extLst>
              <a:ext uri="{FF2B5EF4-FFF2-40B4-BE49-F238E27FC236}">
                <a16:creationId xmlns:a16="http://schemas.microsoft.com/office/drawing/2014/main" id="{1EDCECFB-B64E-437C-8A2D-C2284BA84E60}"/>
              </a:ext>
            </a:extLst>
          </p:cNvPr>
          <p:cNvSpPr/>
          <p:nvPr/>
        </p:nvSpPr>
        <p:spPr>
          <a:xfrm>
            <a:off x="3767137" y="2705100"/>
            <a:ext cx="15240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6. Competitor Moves</a:t>
            </a:r>
          </a:p>
        </p:txBody>
      </p:sp>
      <p:sp>
        <p:nvSpPr>
          <p:cNvPr id="10" name="Arrow: Pentagon 9">
            <a:extLst>
              <a:ext uri="{FF2B5EF4-FFF2-40B4-BE49-F238E27FC236}">
                <a16:creationId xmlns:a16="http://schemas.microsoft.com/office/drawing/2014/main" id="{B85D657C-191A-4F53-B636-531347DABD06}"/>
              </a:ext>
            </a:extLst>
          </p:cNvPr>
          <p:cNvSpPr/>
          <p:nvPr/>
        </p:nvSpPr>
        <p:spPr>
          <a:xfrm>
            <a:off x="6900862" y="4800600"/>
            <a:ext cx="1524000" cy="266700"/>
          </a:xfrm>
          <a:prstGeom prst="homePlate">
            <a:avLst/>
          </a:prstGeom>
          <a:solidFill>
            <a:schemeClr val="tx1">
              <a:lumMod val="65000"/>
              <a:lumOff val="35000"/>
            </a:schemeClr>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800" b="1" dirty="0">
                <a:solidFill>
                  <a:schemeClr val="bg1"/>
                </a:solidFill>
                <a:latin typeface="Century Gothic" panose="020B0502020202020204" pitchFamily="34" charset="0"/>
              </a:rPr>
              <a:t>7. Consumer Trends</a:t>
            </a:r>
          </a:p>
        </p:txBody>
      </p:sp>
    </p:spTree>
    <p:extLst>
      <p:ext uri="{BB962C8B-B14F-4D97-AF65-F5344CB8AC3E}">
        <p14:creationId xmlns:p14="http://schemas.microsoft.com/office/powerpoint/2010/main" val="2971373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5513F1-A543-51E1-0846-B6DF919D9565}"/>
              </a:ext>
            </a:extLst>
          </p:cNvPr>
          <p:cNvGraphicFramePr>
            <a:graphicFrameLocks noGrp="1"/>
          </p:cNvGraphicFramePr>
          <p:nvPr>
            <p:extLst>
              <p:ext uri="{D42A27DB-BD31-4B8C-83A1-F6EECF244321}">
                <p14:modId xmlns:p14="http://schemas.microsoft.com/office/powerpoint/2010/main" val="4280036791"/>
              </p:ext>
            </p:extLst>
          </p:nvPr>
        </p:nvGraphicFramePr>
        <p:xfrm>
          <a:off x="0" y="7216"/>
          <a:ext cx="12192001" cy="6850781"/>
        </p:xfrm>
        <a:graphic>
          <a:graphicData uri="http://schemas.openxmlformats.org/drawingml/2006/table">
            <a:tbl>
              <a:tblPr/>
              <a:tblGrid>
                <a:gridCol w="301102">
                  <a:extLst>
                    <a:ext uri="{9D8B030D-6E8A-4147-A177-3AD203B41FA5}">
                      <a16:colId xmlns:a16="http://schemas.microsoft.com/office/drawing/2014/main" val="3701692803"/>
                    </a:ext>
                  </a:extLst>
                </a:gridCol>
                <a:gridCol w="5625859">
                  <a:extLst>
                    <a:ext uri="{9D8B030D-6E8A-4147-A177-3AD203B41FA5}">
                      <a16:colId xmlns:a16="http://schemas.microsoft.com/office/drawing/2014/main" val="4223502004"/>
                    </a:ext>
                  </a:extLst>
                </a:gridCol>
                <a:gridCol w="338079">
                  <a:extLst>
                    <a:ext uri="{9D8B030D-6E8A-4147-A177-3AD203B41FA5}">
                      <a16:colId xmlns:a16="http://schemas.microsoft.com/office/drawing/2014/main" val="4902048"/>
                    </a:ext>
                  </a:extLst>
                </a:gridCol>
                <a:gridCol w="5625859">
                  <a:extLst>
                    <a:ext uri="{9D8B030D-6E8A-4147-A177-3AD203B41FA5}">
                      <a16:colId xmlns:a16="http://schemas.microsoft.com/office/drawing/2014/main" val="2944709507"/>
                    </a:ext>
                  </a:extLst>
                </a:gridCol>
                <a:gridCol w="301102">
                  <a:extLst>
                    <a:ext uri="{9D8B030D-6E8A-4147-A177-3AD203B41FA5}">
                      <a16:colId xmlns:a16="http://schemas.microsoft.com/office/drawing/2014/main" val="1225455189"/>
                    </a:ext>
                  </a:extLst>
                </a:gridCol>
              </a:tblGrid>
              <a:tr h="548511">
                <a:tc>
                  <a:txBody>
                    <a:bodyPr/>
                    <a:lstStyle/>
                    <a:p>
                      <a:pPr algn="l" fontAlgn="ctr"/>
                      <a:r>
                        <a:rPr lang="en-US" sz="1900" b="1" i="0" u="none" strike="noStrike" dirty="0">
                          <a:solidFill>
                            <a:srgbClr val="595959"/>
                          </a:solidFill>
                          <a:effectLst/>
                          <a:highlight>
                            <a:srgbClr val="F2F2F2"/>
                          </a:highlight>
                          <a:latin typeface="Century Gothic" panose="020B0502020202020204" pitchFamily="34" charset="0"/>
                        </a:rPr>
                        <a:t> </a:t>
                      </a:r>
                    </a:p>
                  </a:txBody>
                  <a:tcPr marL="7350" marR="7350" marT="7350" marB="0" anchor="ctr">
                    <a:lnL>
                      <a:noFill/>
                    </a:lnL>
                    <a:lnR>
                      <a:noFill/>
                    </a:lnR>
                    <a:lnT>
                      <a:noFill/>
                    </a:lnT>
                    <a:lnB>
                      <a:noFill/>
                    </a:lnB>
                    <a:solidFill>
                      <a:srgbClr val="F2F2F2"/>
                    </a:solidFill>
                  </a:tcPr>
                </a:tc>
                <a:tc>
                  <a:txBody>
                    <a:bodyPr/>
                    <a:lstStyle/>
                    <a:p>
                      <a:pPr algn="l" fontAlgn="ctr"/>
                      <a:r>
                        <a:rPr lang="en-US" sz="2200" b="0" i="0" u="none" strike="noStrike" dirty="0">
                          <a:solidFill>
                            <a:schemeClr val="tx1">
                              <a:lumMod val="65000"/>
                              <a:lumOff val="35000"/>
                            </a:schemeClr>
                          </a:solidFill>
                          <a:effectLst/>
                          <a:highlight>
                            <a:srgbClr val="F2F2F2"/>
                          </a:highlight>
                          <a:latin typeface="Century Gothic" panose="020B0502020202020204" pitchFamily="34" charset="0"/>
                        </a:rPr>
                        <a:t>TEMPLATE</a:t>
                      </a:r>
                      <a:r>
                        <a:rPr lang="en-US" sz="2200" b="0" i="0" u="none" strike="noStrike" dirty="0">
                          <a:solidFill>
                            <a:srgbClr val="595959"/>
                          </a:solidFill>
                          <a:effectLst/>
                          <a:highlight>
                            <a:srgbClr val="F2F2F2"/>
                          </a:highlight>
                          <a:latin typeface="Century Gothic" panose="020B0502020202020204" pitchFamily="34" charset="0"/>
                        </a:rPr>
                        <a:t> </a:t>
                      </a:r>
                      <a:r>
                        <a:rPr lang="en-US" sz="2200" b="0" i="0" u="none" strike="noStrike" dirty="0">
                          <a:solidFill>
                            <a:schemeClr val="tx1">
                              <a:lumMod val="65000"/>
                              <a:lumOff val="35000"/>
                            </a:schemeClr>
                          </a:solidFill>
                          <a:effectLst/>
                          <a:highlight>
                            <a:srgbClr val="F2F2F2"/>
                          </a:highlight>
                          <a:latin typeface="Century Gothic" panose="020B0502020202020204" pitchFamily="34" charset="0"/>
                        </a:rPr>
                        <a:t>LEGEND</a:t>
                      </a:r>
                    </a:p>
                  </a:txBody>
                  <a:tcPr marL="7350" marR="7350" marT="7350" marB="0" anchor="ctr">
                    <a:lnL>
                      <a:noFill/>
                    </a:lnL>
                    <a:lnR>
                      <a:noFill/>
                    </a:lnR>
                    <a:lnT>
                      <a:noFill/>
                    </a:lnT>
                    <a:lnB>
                      <a:noFill/>
                    </a:lnB>
                    <a:solidFill>
                      <a:srgbClr val="F2F2F2"/>
                    </a:solidFill>
                  </a:tcPr>
                </a:tc>
                <a:tc>
                  <a:txBody>
                    <a:bodyPr/>
                    <a:lstStyle/>
                    <a:p>
                      <a:pPr algn="l" fontAlgn="ctr"/>
                      <a:r>
                        <a:rPr lang="en-US" sz="1700" b="1" i="0" u="none" strike="noStrike" dirty="0">
                          <a:solidFill>
                            <a:srgbClr val="595959"/>
                          </a:solidFill>
                          <a:effectLst/>
                          <a:highlight>
                            <a:srgbClr val="F2F2F2"/>
                          </a:highlight>
                          <a:latin typeface="Century Gothic" panose="020B0502020202020204" pitchFamily="34" charset="0"/>
                        </a:rPr>
                        <a:t> </a:t>
                      </a:r>
                    </a:p>
                  </a:txBody>
                  <a:tcPr marL="7350" marR="7350" marT="7350" marB="0" anchor="ctr">
                    <a:lnL>
                      <a:noFill/>
                    </a:lnL>
                    <a:lnR>
                      <a:noFill/>
                    </a:lnR>
                    <a:lnT>
                      <a:noFill/>
                    </a:lnT>
                    <a:lnB>
                      <a:noFill/>
                    </a:lnB>
                    <a:solidFill>
                      <a:srgbClr val="F2F2F2"/>
                    </a:solidFill>
                  </a:tcPr>
                </a:tc>
                <a:tc>
                  <a:txBody>
                    <a:bodyPr/>
                    <a:lstStyle/>
                    <a:p>
                      <a:pPr algn="l" fontAlgn="ctr"/>
                      <a:r>
                        <a:rPr lang="en-US" sz="1700" b="1" i="0" u="none" strike="noStrike" dirty="0">
                          <a:solidFill>
                            <a:srgbClr val="595959"/>
                          </a:solidFill>
                          <a:effectLst/>
                          <a:highlight>
                            <a:srgbClr val="F2F2F2"/>
                          </a:highlight>
                          <a:latin typeface="Century Gothic" panose="020B0502020202020204" pitchFamily="34" charset="0"/>
                        </a:rPr>
                        <a:t> </a:t>
                      </a:r>
                    </a:p>
                  </a:txBody>
                  <a:tcPr marL="7350" marR="7350" marT="7350" marB="0" anchor="ctr">
                    <a:lnL>
                      <a:noFill/>
                    </a:lnL>
                    <a:lnR>
                      <a:noFill/>
                    </a:lnR>
                    <a:lnT>
                      <a:noFill/>
                    </a:lnT>
                    <a:lnB>
                      <a:noFill/>
                    </a:lnB>
                    <a:solidFill>
                      <a:srgbClr val="F2F2F2"/>
                    </a:solidFill>
                  </a:tcPr>
                </a:tc>
                <a:tc>
                  <a:txBody>
                    <a:bodyPr/>
                    <a:lstStyle/>
                    <a:p>
                      <a:pPr algn="l" fontAlgn="ctr"/>
                      <a:r>
                        <a:rPr lang="en-US" sz="1700" b="1" i="0" u="none" strike="noStrike" dirty="0">
                          <a:solidFill>
                            <a:srgbClr val="595959"/>
                          </a:solidFill>
                          <a:effectLst/>
                          <a:highlight>
                            <a:srgbClr val="F2F2F2"/>
                          </a:highlight>
                          <a:latin typeface="Century Gothic" panose="020B0502020202020204" pitchFamily="34" charset="0"/>
                        </a:rPr>
                        <a:t> </a:t>
                      </a:r>
                    </a:p>
                  </a:txBody>
                  <a:tcPr marL="7350" marR="7350" marT="7350" marB="0" anchor="ctr">
                    <a:lnL>
                      <a:noFill/>
                    </a:lnL>
                    <a:lnR>
                      <a:noFill/>
                    </a:lnR>
                    <a:lnT>
                      <a:noFill/>
                    </a:lnT>
                    <a:lnB>
                      <a:noFill/>
                    </a:lnB>
                    <a:solidFill>
                      <a:srgbClr val="F2F2F2"/>
                    </a:solidFill>
                  </a:tcPr>
                </a:tc>
                <a:extLst>
                  <a:ext uri="{0D108BD9-81ED-4DB2-BD59-A6C34878D82A}">
                    <a16:rowId xmlns:a16="http://schemas.microsoft.com/office/drawing/2014/main" val="744220682"/>
                  </a:ext>
                </a:extLst>
              </a:tr>
              <a:tr h="346867">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600" b="1" i="0" u="none" strike="noStrike" dirty="0">
                          <a:solidFill>
                            <a:srgbClr val="595959"/>
                          </a:solidFill>
                          <a:effectLst/>
                          <a:highlight>
                            <a:srgbClr val="F2F2F2"/>
                          </a:highlight>
                          <a:latin typeface="Century Gothic" panose="020B0502020202020204" pitchFamily="34" charset="0"/>
                        </a:rPr>
                        <a:t>Lowest Value</a:t>
                      </a:r>
                    </a:p>
                  </a:txBody>
                  <a:tcPr marL="7350" marR="7350" marT="7350" marB="0" anchor="b">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600" b="1" i="0" u="none" strike="noStrike" dirty="0">
                          <a:solidFill>
                            <a:srgbClr val="595959"/>
                          </a:solidFill>
                          <a:effectLst/>
                          <a:highlight>
                            <a:srgbClr val="F2F2F2"/>
                          </a:highlight>
                          <a:latin typeface="Century Gothic" panose="020B0502020202020204" pitchFamily="34" charset="0"/>
                        </a:rPr>
                        <a:t>Quick Wins</a:t>
                      </a:r>
                    </a:p>
                  </a:txBody>
                  <a:tcPr marL="7350" marR="7350" marT="7350" marB="0" anchor="b">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4055840374"/>
                  </a:ext>
                </a:extLst>
              </a:tr>
              <a:tr h="556569">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Scenarios with minimal impact and low probability of occurrence.</a:t>
                      </a:r>
                    </a:p>
                  </a:txBody>
                  <a:tcPr marL="7350" marR="7350" marT="7350" marB="0" anchor="ctr">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High probability, low impact scenarios.</a:t>
                      </a:r>
                    </a:p>
                  </a:txBody>
                  <a:tcPr marL="7350" marR="7350" marT="7350" marB="0" anchor="ctr">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1017763595"/>
                  </a:ext>
                </a:extLst>
              </a:tr>
              <a:tr h="955404">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Identify and deprioritize efforts that offer little to no strategic value.</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Focus on easily achievable initiatives that provide immediate benefits.</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586342865"/>
                  </a:ext>
                </a:extLst>
              </a:tr>
              <a:tr h="200259">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3579343610"/>
                  </a:ext>
                </a:extLst>
              </a:tr>
              <a:tr h="343546">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600" b="1" i="0" u="none" strike="noStrike" dirty="0">
                          <a:solidFill>
                            <a:srgbClr val="595959"/>
                          </a:solidFill>
                          <a:effectLst/>
                          <a:highlight>
                            <a:srgbClr val="F2F2F2"/>
                          </a:highlight>
                          <a:latin typeface="Century Gothic" panose="020B0502020202020204" pitchFamily="34" charset="0"/>
                        </a:rPr>
                        <a:t>Core Scenarios</a:t>
                      </a:r>
                    </a:p>
                  </a:txBody>
                  <a:tcPr marL="7350" marR="7350" marT="7350" marB="0" anchor="b">
                    <a:lnL>
                      <a:noFill/>
                    </a:lnL>
                    <a:lnR>
                      <a:noFill/>
                    </a:lnR>
                    <a:lnT>
                      <a:noFill/>
                    </a:lnT>
                    <a:lnB>
                      <a:noFill/>
                    </a:lnB>
                    <a:solidFill>
                      <a:srgbClr val="F2F2F2"/>
                    </a:solidFill>
                  </a:tcPr>
                </a:tc>
                <a:tc>
                  <a:txBody>
                    <a:bodyPr/>
                    <a:lstStyle/>
                    <a:p>
                      <a:pPr algn="l" fontAlgn="b"/>
                      <a:r>
                        <a:rPr lang="en-US" sz="16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600" b="1" i="0" u="none" strike="noStrike" dirty="0">
                          <a:solidFill>
                            <a:srgbClr val="595959"/>
                          </a:solidFill>
                          <a:effectLst/>
                          <a:highlight>
                            <a:srgbClr val="F2F2F2"/>
                          </a:highlight>
                          <a:latin typeface="Century Gothic" panose="020B0502020202020204" pitchFamily="34" charset="0"/>
                        </a:rPr>
                        <a:t>High Impact</a:t>
                      </a:r>
                    </a:p>
                  </a:txBody>
                  <a:tcPr marL="7350" marR="7350" marT="7350" marB="0" anchor="b">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4233092502"/>
                  </a:ext>
                </a:extLst>
              </a:tr>
              <a:tr h="525716">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Scenarios with moderate probability and impact.</a:t>
                      </a:r>
                    </a:p>
                  </a:txBody>
                  <a:tcPr marL="7350" marR="7350" marT="7350" marB="0" anchor="ctr">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Scenarios with significant impact but variable probability.</a:t>
                      </a:r>
                    </a:p>
                  </a:txBody>
                  <a:tcPr marL="7350" marR="7350" marT="7350" marB="0" anchor="ctr">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1907076787"/>
                  </a:ext>
                </a:extLst>
              </a:tr>
              <a:tr h="955404">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Allocate resources to scenarios that are likely to occur and have a moderate impact on the organization.</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Prepare for scenarios that could greatly affect the organization, warranting strategic focus and resource allocation.</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2729394954"/>
                  </a:ext>
                </a:extLst>
              </a:tr>
              <a:tr h="558117">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600" b="1" i="0" u="none" strike="noStrike" dirty="0">
                          <a:solidFill>
                            <a:srgbClr val="595959"/>
                          </a:solidFill>
                          <a:effectLst/>
                          <a:highlight>
                            <a:srgbClr val="F2F2F2"/>
                          </a:highlight>
                          <a:latin typeface="Century Gothic" panose="020B0502020202020204" pitchFamily="34" charset="0"/>
                        </a:rPr>
                        <a:t>Highest Value</a:t>
                      </a:r>
                    </a:p>
                  </a:txBody>
                  <a:tcPr marL="7350" marR="7350" marT="7350" marB="0" anchor="ctr">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16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ctr"/>
                      <a:r>
                        <a:rPr lang="en-US" sz="1600" b="1" i="0" u="none" strike="noStrike" dirty="0">
                          <a:solidFill>
                            <a:srgbClr val="595959"/>
                          </a:solidFill>
                          <a:effectLst/>
                          <a:highlight>
                            <a:srgbClr val="F2F2F2"/>
                          </a:highlight>
                          <a:latin typeface="Century Gothic" panose="020B0502020202020204" pitchFamily="34" charset="0"/>
                        </a:rPr>
                        <a:t>Blue Sky</a:t>
                      </a:r>
                    </a:p>
                  </a:txBody>
                  <a:tcPr marL="7350" marR="7350" marT="7350" marB="0" anchor="ctr">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3643982555"/>
                  </a:ext>
                </a:extLst>
              </a:tr>
              <a:tr h="558117">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High probability, high impact scenarios.</a:t>
                      </a:r>
                    </a:p>
                  </a:txBody>
                  <a:tcPr marL="7350" marR="7350" marT="7350" marB="0" anchor="ctr">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none" strike="noStrike" dirty="0">
                          <a:solidFill>
                            <a:srgbClr val="000000"/>
                          </a:solidFill>
                          <a:effectLst/>
                          <a:highlight>
                            <a:srgbClr val="F2F2F2"/>
                          </a:highlight>
                          <a:latin typeface="Century Gothic" panose="020B0502020202020204" pitchFamily="34" charset="0"/>
                        </a:rPr>
                        <a:t>Low probability, high impact scenarios.</a:t>
                      </a:r>
                    </a:p>
                  </a:txBody>
                  <a:tcPr marL="7350" marR="7350" marT="7350" marB="0" anchor="ctr">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400239834"/>
                  </a:ext>
                </a:extLst>
              </a:tr>
              <a:tr h="955404">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Prioritize these scenarios for planning and investment, as they represent the most valuable opportunities or threats.</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ctr"/>
                      <a:r>
                        <a:rPr lang="en-US" sz="1200" b="0" i="0" u="sng" strike="noStrike" dirty="0">
                          <a:solidFill>
                            <a:srgbClr val="000000"/>
                          </a:solidFill>
                          <a:effectLst/>
                          <a:highlight>
                            <a:srgbClr val="F2F2F2"/>
                          </a:highlight>
                          <a:latin typeface="Century Gothic" panose="020B0502020202020204" pitchFamily="34" charset="0"/>
                        </a:rPr>
                        <a:t>Purpose</a:t>
                      </a:r>
                      <a:r>
                        <a:rPr lang="en-US" sz="1200" b="0" i="0" u="none" strike="noStrike" dirty="0">
                          <a:solidFill>
                            <a:srgbClr val="000000"/>
                          </a:solidFill>
                          <a:effectLst/>
                          <a:highlight>
                            <a:srgbClr val="F2F2F2"/>
                          </a:highlight>
                          <a:latin typeface="Century Gothic" panose="020B0502020202020204" pitchFamily="34" charset="0"/>
                        </a:rPr>
                        <a:t>: Innovate and plan for long-term, transformative opportunities that could significantly advance the organization if they materialize.</a:t>
                      </a:r>
                    </a:p>
                  </a:txBody>
                  <a:tcPr marL="7350" marR="7350" marT="7350" marB="0" anchor="ctr">
                    <a:lnL>
                      <a:noFill/>
                    </a:lnL>
                    <a:lnR>
                      <a:noFill/>
                    </a:lnR>
                    <a:lnT>
                      <a:noFill/>
                    </a:lnT>
                    <a:lnB w="19050" cap="flat" cmpd="sng" algn="ctr">
                      <a:solidFill>
                        <a:srgbClr val="595959"/>
                      </a:solidFill>
                      <a:prstDash val="solid"/>
                      <a:round/>
                      <a:headEnd type="none" w="med" len="med"/>
                      <a:tailEnd type="none" w="med" len="med"/>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1263215612"/>
                  </a:ext>
                </a:extLst>
              </a:tr>
              <a:tr h="346867">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1200" b="0" i="0" u="none" strike="noStrike" dirty="0">
                          <a:solidFill>
                            <a:srgbClr val="000000"/>
                          </a:solidFill>
                          <a:effectLst/>
                          <a:highlight>
                            <a:srgbClr val="F2F2F2"/>
                          </a:highlight>
                          <a:latin typeface="Century Gothic" panose="020B050202020202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w="19050" cap="flat" cmpd="sng" algn="ctr">
                      <a:solidFill>
                        <a:srgbClr val="595959"/>
                      </a:solidFill>
                      <a:prstDash val="solid"/>
                      <a:round/>
                      <a:headEnd type="none" w="med" len="med"/>
                      <a:tailEnd type="none" w="med" len="med"/>
                    </a:lnT>
                    <a:lnB>
                      <a:noFill/>
                    </a:lnB>
                    <a:solidFill>
                      <a:srgbClr val="F2F2F2"/>
                    </a:solidFill>
                  </a:tcPr>
                </a:tc>
                <a:tc>
                  <a:txBody>
                    <a:bodyPr/>
                    <a:lstStyle/>
                    <a:p>
                      <a:pPr algn="l" fontAlgn="b"/>
                      <a:r>
                        <a:rPr lang="en-US" sz="800" b="0" i="0" u="none" strike="noStrike" dirty="0">
                          <a:solidFill>
                            <a:srgbClr val="000000"/>
                          </a:solidFill>
                          <a:effectLst/>
                          <a:highlight>
                            <a:srgbClr val="F2F2F2"/>
                          </a:highlight>
                          <a:latin typeface="Calibri" panose="020F0502020204030204" pitchFamily="34" charset="0"/>
                        </a:rPr>
                        <a:t> </a:t>
                      </a:r>
                    </a:p>
                  </a:txBody>
                  <a:tcPr marL="7350" marR="7350" marT="7350" marB="0" anchor="b">
                    <a:lnL>
                      <a:noFill/>
                    </a:lnL>
                    <a:lnR>
                      <a:noFill/>
                    </a:lnR>
                    <a:lnT>
                      <a:noFill/>
                    </a:lnT>
                    <a:lnB>
                      <a:noFill/>
                    </a:lnB>
                    <a:solidFill>
                      <a:srgbClr val="F2F2F2"/>
                    </a:solidFill>
                  </a:tcPr>
                </a:tc>
                <a:extLst>
                  <a:ext uri="{0D108BD9-81ED-4DB2-BD59-A6C34878D82A}">
                    <a16:rowId xmlns:a16="http://schemas.microsoft.com/office/drawing/2014/main" val="4226643448"/>
                  </a:ext>
                </a:extLst>
              </a:tr>
            </a:tbl>
          </a:graphicData>
        </a:graphic>
      </p:graphicFrame>
    </p:spTree>
    <p:extLst>
      <p:ext uri="{BB962C8B-B14F-4D97-AF65-F5344CB8AC3E}">
        <p14:creationId xmlns:p14="http://schemas.microsoft.com/office/powerpoint/2010/main" val="3094063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B33159C-6BB1-D13B-9A55-D09DE85E5BAF}"/>
              </a:ext>
            </a:extLst>
          </p:cNvPr>
          <p:cNvGraphicFramePr>
            <a:graphicFrameLocks noGrp="1"/>
          </p:cNvGraphicFramePr>
          <p:nvPr>
            <p:extLst>
              <p:ext uri="{D42A27DB-BD31-4B8C-83A1-F6EECF244321}">
                <p14:modId xmlns:p14="http://schemas.microsoft.com/office/powerpoint/2010/main" val="1977585601"/>
              </p:ext>
            </p:extLst>
          </p:nvPr>
        </p:nvGraphicFramePr>
        <p:xfrm>
          <a:off x="258010" y="673768"/>
          <a:ext cx="11532937" cy="5867064"/>
        </p:xfrm>
        <a:graphic>
          <a:graphicData uri="http://schemas.openxmlformats.org/drawingml/2006/table">
            <a:tbl>
              <a:tblPr/>
              <a:tblGrid>
                <a:gridCol w="11532937">
                  <a:extLst>
                    <a:ext uri="{9D8B030D-6E8A-4147-A177-3AD203B41FA5}">
                      <a16:colId xmlns:a16="http://schemas.microsoft.com/office/drawing/2014/main" val="2660914553"/>
                    </a:ext>
                  </a:extLst>
                </a:gridCol>
              </a:tblGrid>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1. Price Fluctuation: Variability in pricing strategies or market price changes.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32694472"/>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2. Service Innovation: Changes or improvements in service offerings.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661637617"/>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3. Regulatory Impact: Effects of new or changing government regulations.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66478864"/>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4. Market Entry: Entry into new markets or sectors.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2125147498"/>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5. Technology Disruptions: Introduction of new technologies that disrupt existing processes or markets.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374090762"/>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6. Competitor Moves: Strategic changes or initiatives by competitors.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920355801"/>
                  </a:ext>
                </a:extLst>
              </a:tr>
              <a:tr h="838152">
                <a:tc>
                  <a:txBody>
                    <a:bodyPr/>
                    <a:lstStyle/>
                    <a:p>
                      <a:pPr algn="l" fontAlgn="ctr"/>
                      <a:r>
                        <a:rPr lang="en-US" sz="1200" b="0" i="0" u="none" strike="noStrike" dirty="0">
                          <a:solidFill>
                            <a:srgbClr val="000000"/>
                          </a:solidFill>
                          <a:effectLst/>
                          <a:highlight>
                            <a:srgbClr val="D9D9D9"/>
                          </a:highlight>
                          <a:latin typeface="Century Gothic" panose="020B0502020202020204" pitchFamily="34" charset="0"/>
                        </a:rPr>
                        <a:t>7. Consumer Trends: Shifts in consumer behavior or preferences.</a:t>
                      </a:r>
                    </a:p>
                  </a:txBody>
                  <a:tcPr marL="857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4104315161"/>
                  </a:ext>
                </a:extLst>
              </a:tr>
            </a:tbl>
          </a:graphicData>
        </a:graphic>
      </p:graphicFrame>
      <p:sp>
        <p:nvSpPr>
          <p:cNvPr id="7" name="TextBox 6">
            <a:extLst>
              <a:ext uri="{FF2B5EF4-FFF2-40B4-BE49-F238E27FC236}">
                <a16:creationId xmlns:a16="http://schemas.microsoft.com/office/drawing/2014/main" id="{232D1558-2E59-7A62-0E64-E2D57D2D7D7B}"/>
              </a:ext>
            </a:extLst>
          </p:cNvPr>
          <p:cNvSpPr txBox="1"/>
          <p:nvPr/>
        </p:nvSpPr>
        <p:spPr>
          <a:xfrm>
            <a:off x="258010" y="101724"/>
            <a:ext cx="7384507"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SCENARIOS</a:t>
            </a:r>
          </a:p>
        </p:txBody>
      </p:sp>
    </p:spTree>
    <p:extLst>
      <p:ext uri="{BB962C8B-B14F-4D97-AF65-F5344CB8AC3E}">
        <p14:creationId xmlns:p14="http://schemas.microsoft.com/office/powerpoint/2010/main" val="1931145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765</TotalTime>
  <Words>426</Words>
  <Application>Microsoft Macintosh PowerPoint</Application>
  <PresentationFormat>Widescreen</PresentationFormat>
  <Paragraphs>80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Office81</cp:lastModifiedBy>
  <cp:revision>37</cp:revision>
  <dcterms:created xsi:type="dcterms:W3CDTF">2022-05-22T18:55:25Z</dcterms:created>
  <dcterms:modified xsi:type="dcterms:W3CDTF">2024-06-07T21:21:42Z</dcterms:modified>
</cp:coreProperties>
</file>