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F9C"/>
    <a:srgbClr val="E0EA88"/>
    <a:srgbClr val="FFE699"/>
    <a:srgbClr val="FFF2CC"/>
    <a:srgbClr val="FCF8E4"/>
    <a:srgbClr val="9CF0F0"/>
    <a:srgbClr val="D3EEA4"/>
    <a:srgbClr val="FCF1C3"/>
    <a:srgbClr val="F7F9FB"/>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556E4-E3B0-4E63-B3B2-2A54B54DD41E}" v="8" dt="2024-05-27T14:18:03.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63" autoAdjust="0"/>
    <p:restoredTop sz="86447"/>
  </p:normalViewPr>
  <p:slideViewPr>
    <p:cSldViewPr snapToGrid="0" snapToObjects="1">
      <p:cViewPr varScale="1">
        <p:scale>
          <a:sx n="112" d="100"/>
          <a:sy n="112" d="100"/>
        </p:scale>
        <p:origin x="912" y="208"/>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EB556E4-E3B0-4E63-B3B2-2A54B54DD41E}"/>
    <pc:docChg chg="custSel modSld">
      <pc:chgData name="Bess Dunlevy" userId="dd4b9a8537dbe9d0" providerId="LiveId" clId="{AEB556E4-E3B0-4E63-B3B2-2A54B54DD41E}" dt="2024-05-27T14:19:02.149" v="200" actId="14100"/>
      <pc:docMkLst>
        <pc:docMk/>
      </pc:docMkLst>
      <pc:sldChg chg="setBg">
        <pc:chgData name="Bess Dunlevy" userId="dd4b9a8537dbe9d0" providerId="LiveId" clId="{AEB556E4-E3B0-4E63-B3B2-2A54B54DD41E}" dt="2024-05-27T14:15:47.805" v="162"/>
        <pc:sldMkLst>
          <pc:docMk/>
          <pc:sldMk cId="2929323684" sldId="295"/>
        </pc:sldMkLst>
      </pc:sldChg>
      <pc:sldChg chg="addSp delSp modSp mod setBg">
        <pc:chgData name="Bess Dunlevy" userId="dd4b9a8537dbe9d0" providerId="LiveId" clId="{AEB556E4-E3B0-4E63-B3B2-2A54B54DD41E}" dt="2024-05-27T14:19:02.149" v="200" actId="14100"/>
        <pc:sldMkLst>
          <pc:docMk/>
          <pc:sldMk cId="1508588292" sldId="342"/>
        </pc:sldMkLst>
        <pc:spChg chg="del mod">
          <ac:chgData name="Bess Dunlevy" userId="dd4b9a8537dbe9d0" providerId="LiveId" clId="{AEB556E4-E3B0-4E63-B3B2-2A54B54DD41E}" dt="2024-05-27T14:12:03.620" v="58" actId="478"/>
          <ac:spMkLst>
            <pc:docMk/>
            <pc:sldMk cId="1508588292" sldId="342"/>
            <ac:spMk id="2" creationId="{7D8B529D-3755-249D-1DFA-183D37800232}"/>
          </ac:spMkLst>
        </pc:spChg>
        <pc:spChg chg="mod">
          <ac:chgData name="Bess Dunlevy" userId="dd4b9a8537dbe9d0" providerId="LiveId" clId="{AEB556E4-E3B0-4E63-B3B2-2A54B54DD41E}" dt="2024-05-27T14:12:24.228" v="78" actId="1076"/>
          <ac:spMkLst>
            <pc:docMk/>
            <pc:sldMk cId="1508588292" sldId="342"/>
            <ac:spMk id="8" creationId="{B11B18CE-FA37-104E-9FC4-D5C38722F595}"/>
          </ac:spMkLst>
        </pc:spChg>
        <pc:spChg chg="mod">
          <ac:chgData name="Bess Dunlevy" userId="dd4b9a8537dbe9d0" providerId="LiveId" clId="{AEB556E4-E3B0-4E63-B3B2-2A54B54DD41E}" dt="2024-05-27T14:12:21.267" v="77" actId="1076"/>
          <ac:spMkLst>
            <pc:docMk/>
            <pc:sldMk cId="1508588292" sldId="342"/>
            <ac:spMk id="11" creationId="{54467EEA-0F22-6E89-7276-1403E777C9C1}"/>
          </ac:spMkLst>
        </pc:spChg>
        <pc:spChg chg="mod">
          <ac:chgData name="Bess Dunlevy" userId="dd4b9a8537dbe9d0" providerId="LiveId" clId="{AEB556E4-E3B0-4E63-B3B2-2A54B54DD41E}" dt="2024-05-27T14:11:21.462" v="45" actId="20577"/>
          <ac:spMkLst>
            <pc:docMk/>
            <pc:sldMk cId="1508588292" sldId="342"/>
            <ac:spMk id="33" creationId="{143A449B-AAB7-994A-92CE-8F48E2CA7DF6}"/>
          </ac:spMkLst>
        </pc:spChg>
        <pc:spChg chg="del">
          <ac:chgData name="Bess Dunlevy" userId="dd4b9a8537dbe9d0" providerId="LiveId" clId="{AEB556E4-E3B0-4E63-B3B2-2A54B54DD41E}" dt="2024-05-27T14:11:30.767" v="49" actId="478"/>
          <ac:spMkLst>
            <pc:docMk/>
            <pc:sldMk cId="1508588292" sldId="342"/>
            <ac:spMk id="34" creationId="{0671204C-72BF-9849-8945-77D03A477E75}"/>
          </ac:spMkLst>
        </pc:spChg>
        <pc:spChg chg="del">
          <ac:chgData name="Bess Dunlevy" userId="dd4b9a8537dbe9d0" providerId="LiveId" clId="{AEB556E4-E3B0-4E63-B3B2-2A54B54DD41E}" dt="2024-05-27T14:11:28.165" v="47" actId="478"/>
          <ac:spMkLst>
            <pc:docMk/>
            <pc:sldMk cId="1508588292" sldId="342"/>
            <ac:spMk id="35" creationId="{E65CF26C-52F9-344A-ACC9-09D07DE0977D}"/>
          </ac:spMkLst>
        </pc:spChg>
        <pc:spChg chg="del">
          <ac:chgData name="Bess Dunlevy" userId="dd4b9a8537dbe9d0" providerId="LiveId" clId="{AEB556E4-E3B0-4E63-B3B2-2A54B54DD41E}" dt="2024-05-27T14:11:30.177" v="48" actId="478"/>
          <ac:spMkLst>
            <pc:docMk/>
            <pc:sldMk cId="1508588292" sldId="342"/>
            <ac:spMk id="36" creationId="{C7DC0BFC-32CE-0544-BDE7-E4E8CD4C8E4D}"/>
          </ac:spMkLst>
        </pc:spChg>
        <pc:picChg chg="del">
          <ac:chgData name="Bess Dunlevy" userId="dd4b9a8537dbe9d0" providerId="LiveId" clId="{AEB556E4-E3B0-4E63-B3B2-2A54B54DD41E}" dt="2024-05-27T14:11:23.896" v="46" actId="478"/>
          <ac:picMkLst>
            <pc:docMk/>
            <pc:sldMk cId="1508588292" sldId="342"/>
            <ac:picMk id="3" creationId="{1AE65A14-F267-A448-B5E0-4329D1561F45}"/>
          </ac:picMkLst>
        </pc:picChg>
        <pc:picChg chg="del">
          <ac:chgData name="Bess Dunlevy" userId="dd4b9a8537dbe9d0" providerId="LiveId" clId="{AEB556E4-E3B0-4E63-B3B2-2A54B54DD41E}" dt="2024-05-27T14:11:31.887" v="50" actId="478"/>
          <ac:picMkLst>
            <pc:docMk/>
            <pc:sldMk cId="1508588292" sldId="342"/>
            <ac:picMk id="4" creationId="{4AEB8225-3AA8-AF48-AD51-3F5F53316D6B}"/>
          </ac:picMkLst>
        </pc:picChg>
        <pc:picChg chg="add mod">
          <ac:chgData name="Bess Dunlevy" userId="dd4b9a8537dbe9d0" providerId="LiveId" clId="{AEB556E4-E3B0-4E63-B3B2-2A54B54DD41E}" dt="2024-05-27T14:11:49.136" v="55" actId="1076"/>
          <ac:picMkLst>
            <pc:docMk/>
            <pc:sldMk cId="1508588292" sldId="342"/>
            <ac:picMk id="6" creationId="{D4AD5FDC-6CEB-4093-D145-D17EDF5DBED9}"/>
          </ac:picMkLst>
        </pc:picChg>
        <pc:picChg chg="add del mod">
          <ac:chgData name="Bess Dunlevy" userId="dd4b9a8537dbe9d0" providerId="LiveId" clId="{AEB556E4-E3B0-4E63-B3B2-2A54B54DD41E}" dt="2024-05-27T14:18:57.298" v="199" actId="478"/>
          <ac:picMkLst>
            <pc:docMk/>
            <pc:sldMk cId="1508588292" sldId="342"/>
            <ac:picMk id="9" creationId="{25D61319-4ED4-F14E-70F9-D46D10C88EE6}"/>
          </ac:picMkLst>
        </pc:picChg>
        <pc:picChg chg="add mod ord modCrop">
          <ac:chgData name="Bess Dunlevy" userId="dd4b9a8537dbe9d0" providerId="LiveId" clId="{AEB556E4-E3B0-4E63-B3B2-2A54B54DD41E}" dt="2024-05-27T14:18:52.443" v="198" actId="29295"/>
          <ac:picMkLst>
            <pc:docMk/>
            <pc:sldMk cId="1508588292" sldId="342"/>
            <ac:picMk id="13" creationId="{24F26EF9-F22A-3C18-2DB0-68D934CDA7AB}"/>
          </ac:picMkLst>
        </pc:picChg>
        <pc:cxnChg chg="mod">
          <ac:chgData name="Bess Dunlevy" userId="dd4b9a8537dbe9d0" providerId="LiveId" clId="{AEB556E4-E3B0-4E63-B3B2-2A54B54DD41E}" dt="2024-05-27T14:19:02.149" v="200" actId="14100"/>
          <ac:cxnSpMkLst>
            <pc:docMk/>
            <pc:sldMk cId="1508588292" sldId="342"/>
            <ac:cxnSpMk id="10" creationId="{2CE44BE4-7EED-5E12-325E-9753295E7F7D}"/>
          </ac:cxnSpMkLst>
        </pc:cxnChg>
      </pc:sldChg>
      <pc:sldChg chg="delSp modSp mod setBg">
        <pc:chgData name="Bess Dunlevy" userId="dd4b9a8537dbe9d0" providerId="LiveId" clId="{AEB556E4-E3B0-4E63-B3B2-2A54B54DD41E}" dt="2024-05-27T14:16:24.074" v="163" actId="1076"/>
        <pc:sldMkLst>
          <pc:docMk/>
          <pc:sldMk cId="3877569146" sldId="354"/>
        </pc:sldMkLst>
        <pc:spChg chg="mod">
          <ac:chgData name="Bess Dunlevy" userId="dd4b9a8537dbe9d0" providerId="LiveId" clId="{AEB556E4-E3B0-4E63-B3B2-2A54B54DD41E}" dt="2024-05-27T14:14:15.794" v="132" actId="20577"/>
          <ac:spMkLst>
            <pc:docMk/>
            <pc:sldMk cId="3877569146" sldId="354"/>
            <ac:spMk id="3" creationId="{BCE760FD-6E50-FD4F-B597-7E228EDE51FD}"/>
          </ac:spMkLst>
        </pc:spChg>
        <pc:spChg chg="del">
          <ac:chgData name="Bess Dunlevy" userId="dd4b9a8537dbe9d0" providerId="LiveId" clId="{AEB556E4-E3B0-4E63-B3B2-2A54B54DD41E}" dt="2024-05-27T14:12:43.702" v="102" actId="478"/>
          <ac:spMkLst>
            <pc:docMk/>
            <pc:sldMk cId="3877569146" sldId="354"/>
            <ac:spMk id="5" creationId="{CF8312F4-008A-8B46-B9CC-E4456F84C996}"/>
          </ac:spMkLst>
        </pc:spChg>
        <pc:spChg chg="del">
          <ac:chgData name="Bess Dunlevy" userId="dd4b9a8537dbe9d0" providerId="LiveId" clId="{AEB556E4-E3B0-4E63-B3B2-2A54B54DD41E}" dt="2024-05-27T14:12:40.198" v="100" actId="478"/>
          <ac:spMkLst>
            <pc:docMk/>
            <pc:sldMk cId="3877569146" sldId="354"/>
            <ac:spMk id="6" creationId="{8A162E46-AFAD-E846-BF5C-F20FF11EA0EF}"/>
          </ac:spMkLst>
        </pc:spChg>
        <pc:spChg chg="del">
          <ac:chgData name="Bess Dunlevy" userId="dd4b9a8537dbe9d0" providerId="LiveId" clId="{AEB556E4-E3B0-4E63-B3B2-2A54B54DD41E}" dt="2024-05-27T14:12:46.504" v="103" actId="478"/>
          <ac:spMkLst>
            <pc:docMk/>
            <pc:sldMk cId="3877569146" sldId="354"/>
            <ac:spMk id="7" creationId="{00000000-0000-0000-0000-000000000000}"/>
          </ac:spMkLst>
        </pc:spChg>
        <pc:spChg chg="mod">
          <ac:chgData name="Bess Dunlevy" userId="dd4b9a8537dbe9d0" providerId="LiveId" clId="{AEB556E4-E3B0-4E63-B3B2-2A54B54DD41E}" dt="2024-05-27T14:16:24.074" v="163" actId="1076"/>
          <ac:spMkLst>
            <pc:docMk/>
            <pc:sldMk cId="3877569146" sldId="354"/>
            <ac:spMk id="8" creationId="{8ABEDE36-DCAD-EC4E-BF61-385702155C93}"/>
          </ac:spMkLst>
        </pc:spChg>
        <pc:spChg chg="del">
          <ac:chgData name="Bess Dunlevy" userId="dd4b9a8537dbe9d0" providerId="LiveId" clId="{AEB556E4-E3B0-4E63-B3B2-2A54B54DD41E}" dt="2024-05-27T14:12:43.112" v="101" actId="478"/>
          <ac:spMkLst>
            <pc:docMk/>
            <pc:sldMk cId="3877569146" sldId="354"/>
            <ac:spMk id="9" creationId="{CB9D49A6-86F7-B744-828A-D7C1D9D15D8C}"/>
          </ac:spMkLst>
        </pc:spChg>
      </pc:sldChg>
      <pc:sldChg chg="delSp modSp mod setBg">
        <pc:chgData name="Bess Dunlevy" userId="dd4b9a8537dbe9d0" providerId="LiveId" clId="{AEB556E4-E3B0-4E63-B3B2-2A54B54DD41E}" dt="2024-05-27T14:16:43.816" v="164" actId="14100"/>
        <pc:sldMkLst>
          <pc:docMk/>
          <pc:sldMk cId="1881675951" sldId="355"/>
        </pc:sldMkLst>
        <pc:spChg chg="del">
          <ac:chgData name="Bess Dunlevy" userId="dd4b9a8537dbe9d0" providerId="LiveId" clId="{AEB556E4-E3B0-4E63-B3B2-2A54B54DD41E}" dt="2024-05-27T14:12:50.999" v="106" actId="478"/>
          <ac:spMkLst>
            <pc:docMk/>
            <pc:sldMk cId="1881675951" sldId="355"/>
            <ac:spMk id="5" creationId="{CF8312F4-008A-8B46-B9CC-E4456F84C996}"/>
          </ac:spMkLst>
        </pc:spChg>
        <pc:spChg chg="del">
          <ac:chgData name="Bess Dunlevy" userId="dd4b9a8537dbe9d0" providerId="LiveId" clId="{AEB556E4-E3B0-4E63-B3B2-2A54B54DD41E}" dt="2024-05-27T14:12:48.766" v="104" actId="478"/>
          <ac:spMkLst>
            <pc:docMk/>
            <pc:sldMk cId="1881675951" sldId="355"/>
            <ac:spMk id="6" creationId="{8A162E46-AFAD-E846-BF5C-F20FF11EA0EF}"/>
          </ac:spMkLst>
        </pc:spChg>
        <pc:spChg chg="del">
          <ac:chgData name="Bess Dunlevy" userId="dd4b9a8537dbe9d0" providerId="LiveId" clId="{AEB556E4-E3B0-4E63-B3B2-2A54B54DD41E}" dt="2024-05-27T14:12:52.552" v="107" actId="478"/>
          <ac:spMkLst>
            <pc:docMk/>
            <pc:sldMk cId="1881675951" sldId="355"/>
            <ac:spMk id="7" creationId="{00000000-0000-0000-0000-000000000000}"/>
          </ac:spMkLst>
        </pc:spChg>
        <pc:spChg chg="mod">
          <ac:chgData name="Bess Dunlevy" userId="dd4b9a8537dbe9d0" providerId="LiveId" clId="{AEB556E4-E3B0-4E63-B3B2-2A54B54DD41E}" dt="2024-05-27T14:14:35.482" v="143" actId="20577"/>
          <ac:spMkLst>
            <pc:docMk/>
            <pc:sldMk cId="1881675951" sldId="355"/>
            <ac:spMk id="8" creationId="{C0C13C58-9FAC-3505-46C4-CCCBC6AA5440}"/>
          </ac:spMkLst>
        </pc:spChg>
        <pc:spChg chg="del">
          <ac:chgData name="Bess Dunlevy" userId="dd4b9a8537dbe9d0" providerId="LiveId" clId="{AEB556E4-E3B0-4E63-B3B2-2A54B54DD41E}" dt="2024-05-27T14:12:50.447" v="105" actId="478"/>
          <ac:spMkLst>
            <pc:docMk/>
            <pc:sldMk cId="1881675951" sldId="355"/>
            <ac:spMk id="9" creationId="{CB9D49A6-86F7-B744-828A-D7C1D9D15D8C}"/>
          </ac:spMkLst>
        </pc:spChg>
        <pc:spChg chg="mod">
          <ac:chgData name="Bess Dunlevy" userId="dd4b9a8537dbe9d0" providerId="LiveId" clId="{AEB556E4-E3B0-4E63-B3B2-2A54B54DD41E}" dt="2024-05-27T14:14:44.384" v="148" actId="20577"/>
          <ac:spMkLst>
            <pc:docMk/>
            <pc:sldMk cId="1881675951" sldId="355"/>
            <ac:spMk id="38" creationId="{1795F59F-1C4C-559D-412F-F0078E8485CF}"/>
          </ac:spMkLst>
        </pc:spChg>
        <pc:spChg chg="mod">
          <ac:chgData name="Bess Dunlevy" userId="dd4b9a8537dbe9d0" providerId="LiveId" clId="{AEB556E4-E3B0-4E63-B3B2-2A54B54DD41E}" dt="2024-05-27T14:14:50.310" v="157" actId="20577"/>
          <ac:spMkLst>
            <pc:docMk/>
            <pc:sldMk cId="1881675951" sldId="355"/>
            <ac:spMk id="40" creationId="{CC2FFA40-440E-72B6-1CA8-40AE69E77520}"/>
          </ac:spMkLst>
        </pc:spChg>
        <pc:graphicFrameChg chg="mod modGraphic">
          <ac:chgData name="Bess Dunlevy" userId="dd4b9a8537dbe9d0" providerId="LiveId" clId="{AEB556E4-E3B0-4E63-B3B2-2A54B54DD41E}" dt="2024-05-27T14:16:43.816" v="164" actId="14100"/>
          <ac:graphicFrameMkLst>
            <pc:docMk/>
            <pc:sldMk cId="1881675951" sldId="355"/>
            <ac:graphicFrameMk id="42" creationId="{4900D2AD-44FC-6590-923B-20044E44A37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7190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65&amp;utm_source=template-powerpoint&amp;utm_medium=content&amp;utm_campaign=Sales-Led+GTM+Strategy-powerpoint-12065&amp;lpa=Sales-Led+GTM+Strategy+powerpoint+12065"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Colorful paper strips in different colors&#10;&#10;Description automatically generated">
            <a:extLst>
              <a:ext uri="{FF2B5EF4-FFF2-40B4-BE49-F238E27FC236}">
                <a16:creationId xmlns:a16="http://schemas.microsoft.com/office/drawing/2014/main" id="{24F26EF9-F22A-3C18-2DB0-68D934CDA7AB}"/>
              </a:ext>
            </a:extLst>
          </p:cNvPr>
          <p:cNvPicPr>
            <a:picLocks noChangeAspect="1"/>
          </p:cNvPicPr>
          <p:nvPr/>
        </p:nvPicPr>
        <p:blipFill rotWithShape="1">
          <a:blip r:embed="rId2">
            <a:alphaModFix amt="15000"/>
          </a:blip>
          <a:srcRect l="7179" t="8339" b="13343"/>
          <a:stretch/>
        </p:blipFill>
        <p:spPr>
          <a:xfrm>
            <a:off x="0" y="0"/>
            <a:ext cx="12191999"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143300" y="148650"/>
            <a:ext cx="7640918"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Sales-Led Go-To-Market Strategy Template</a:t>
            </a:r>
          </a:p>
        </p:txBody>
      </p:sp>
      <p:sp>
        <p:nvSpPr>
          <p:cNvPr id="8" name="TextBox 7">
            <a:extLst>
              <a:ext uri="{FF2B5EF4-FFF2-40B4-BE49-F238E27FC236}">
                <a16:creationId xmlns:a16="http://schemas.microsoft.com/office/drawing/2014/main" id="{B11B18CE-FA37-104E-9FC4-D5C38722F595}"/>
              </a:ext>
            </a:extLst>
          </p:cNvPr>
          <p:cNvSpPr txBox="1"/>
          <p:nvPr/>
        </p:nvSpPr>
        <p:spPr>
          <a:xfrm>
            <a:off x="157390" y="4344917"/>
            <a:ext cx="3857146" cy="677108"/>
          </a:xfrm>
          <a:prstGeom prst="rect">
            <a:avLst/>
          </a:prstGeom>
          <a:noFill/>
        </p:spPr>
        <p:txBody>
          <a:bodyPr wrap="none" rtlCol="0">
            <a:spAutoFit/>
          </a:bodyPr>
          <a:lstStyle/>
          <a:p>
            <a:r>
              <a:rPr lang="en-US" sz="3800" dirty="0">
                <a:solidFill>
                  <a:schemeClr val="accent5">
                    <a:lumMod val="75000"/>
                  </a:schemeClr>
                </a:solidFill>
                <a:latin typeface="Century Gothic" panose="020B0502020202020204" pitchFamily="34" charset="0"/>
              </a:rPr>
              <a:t>PROJECT NAME</a:t>
            </a:r>
          </a:p>
        </p:txBody>
      </p:sp>
      <p:cxnSp>
        <p:nvCxnSpPr>
          <p:cNvPr id="10" name="Straight Connector 9">
            <a:extLst>
              <a:ext uri="{FF2B5EF4-FFF2-40B4-BE49-F238E27FC236}">
                <a16:creationId xmlns:a16="http://schemas.microsoft.com/office/drawing/2014/main" id="{2CE44BE4-7EED-5E12-325E-9753295E7F7D}"/>
              </a:ext>
            </a:extLst>
          </p:cNvPr>
          <p:cNvCxnSpPr>
            <a:cxnSpLocks/>
          </p:cNvCxnSpPr>
          <p:nvPr/>
        </p:nvCxnSpPr>
        <p:spPr>
          <a:xfrm flipV="1">
            <a:off x="235711" y="5022025"/>
            <a:ext cx="11680849" cy="504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467EEA-0F22-6E89-7276-1403E777C9C1}"/>
              </a:ext>
            </a:extLst>
          </p:cNvPr>
          <p:cNvSpPr txBox="1"/>
          <p:nvPr/>
        </p:nvSpPr>
        <p:spPr>
          <a:xfrm>
            <a:off x="216007" y="5232022"/>
            <a:ext cx="7115377" cy="1477328"/>
          </a:xfrm>
          <a:prstGeom prst="rect">
            <a:avLst/>
          </a:prstGeom>
          <a:noFill/>
        </p:spPr>
        <p:txBody>
          <a:bodyPr wrap="square" rtlCol="0">
            <a:spAutoFit/>
          </a:bodyPr>
          <a:lstStyle/>
          <a:p>
            <a:r>
              <a:rPr lang="en-US" sz="1500" b="1" dirty="0">
                <a:solidFill>
                  <a:schemeClr val="accent5">
                    <a:lumMod val="75000"/>
                  </a:schemeClr>
                </a:solidFill>
                <a:latin typeface="Century Gothic" panose="020B0502020202020204" pitchFamily="34" charset="0"/>
              </a:rPr>
              <a:t>DATE</a:t>
            </a:r>
            <a:r>
              <a:rPr lang="en-US" sz="1500" dirty="0">
                <a:solidFill>
                  <a:schemeClr val="accent5">
                    <a:lumMod val="75000"/>
                  </a:schemeClr>
                </a:solidFill>
                <a:latin typeface="Century Gothic" panose="020B0502020202020204" pitchFamily="34" charset="0"/>
              </a:rPr>
              <a:t>: MM/DD/YY</a:t>
            </a:r>
          </a:p>
          <a:p>
            <a:r>
              <a:rPr lang="en-US" sz="1500" b="1" dirty="0">
                <a:solidFill>
                  <a:schemeClr val="accent5">
                    <a:lumMod val="75000"/>
                  </a:schemeClr>
                </a:solidFill>
                <a:latin typeface="Century Gothic" panose="020B0502020202020204" pitchFamily="34" charset="0"/>
              </a:rPr>
              <a:t>AUTHOR</a:t>
            </a:r>
            <a:r>
              <a:rPr lang="en-US" sz="1500" dirty="0">
                <a:solidFill>
                  <a:schemeClr val="accent5">
                    <a:lumMod val="75000"/>
                  </a:schemeClr>
                </a:solidFill>
                <a:latin typeface="Century Gothic" panose="020B0502020202020204" pitchFamily="34" charset="0"/>
              </a:rPr>
              <a:t>: Name</a:t>
            </a:r>
          </a:p>
          <a:p>
            <a:endParaRPr lang="en-US" sz="1500" dirty="0">
              <a:solidFill>
                <a:schemeClr val="accent5">
                  <a:lumMod val="75000"/>
                </a:schemeClr>
              </a:solidFill>
              <a:latin typeface="Century Gothic" panose="020B0502020202020204" pitchFamily="34" charset="0"/>
            </a:endParaRPr>
          </a:p>
          <a:p>
            <a:r>
              <a:rPr lang="en-US" sz="1500" b="1" dirty="0">
                <a:solidFill>
                  <a:schemeClr val="accent5">
                    <a:lumMod val="75000"/>
                  </a:schemeClr>
                </a:solidFill>
                <a:latin typeface="Century Gothic" panose="020B0502020202020204" pitchFamily="34" charset="0"/>
              </a:rPr>
              <a:t>CLIENT</a:t>
            </a:r>
            <a:r>
              <a:rPr lang="en-US" sz="1500" dirty="0">
                <a:solidFill>
                  <a:schemeClr val="accent5">
                    <a:lumMod val="75000"/>
                  </a:schemeClr>
                </a:solidFill>
                <a:latin typeface="Century Gothic" panose="020B0502020202020204" pitchFamily="34" charset="0"/>
              </a:rPr>
              <a:t>: Name</a:t>
            </a:r>
          </a:p>
          <a:p>
            <a:r>
              <a:rPr lang="en-US" sz="1500" b="1" dirty="0">
                <a:solidFill>
                  <a:schemeClr val="accent5">
                    <a:lumMod val="75000"/>
                  </a:schemeClr>
                </a:solidFill>
                <a:latin typeface="Century Gothic" panose="020B0502020202020204" pitchFamily="34" charset="0"/>
              </a:rPr>
              <a:t>BRAND</a:t>
            </a:r>
            <a:r>
              <a:rPr lang="en-US" sz="1500" dirty="0">
                <a:solidFill>
                  <a:schemeClr val="accent5">
                    <a:lumMod val="75000"/>
                  </a:schemeClr>
                </a:solidFill>
                <a:latin typeface="Century Gothic" panose="020B0502020202020204" pitchFamily="34" charset="0"/>
              </a:rPr>
              <a:t>: Name</a:t>
            </a:r>
          </a:p>
          <a:p>
            <a:r>
              <a:rPr lang="en-US" sz="1500" b="1" dirty="0">
                <a:solidFill>
                  <a:schemeClr val="accent5">
                    <a:lumMod val="75000"/>
                  </a:schemeClr>
                </a:solidFill>
                <a:latin typeface="Century Gothic" panose="020B0502020202020204" pitchFamily="34" charset="0"/>
              </a:rPr>
              <a:t>PRODUCT</a:t>
            </a:r>
            <a:r>
              <a:rPr lang="en-US" sz="1500" dirty="0">
                <a:solidFill>
                  <a:schemeClr val="accent5">
                    <a:lumMod val="75000"/>
                  </a:schemeClr>
                </a:solidFill>
                <a:latin typeface="Century Gothic" panose="020B0502020202020204" pitchFamily="34" charset="0"/>
              </a:rPr>
              <a:t>: Name</a:t>
            </a:r>
          </a:p>
        </p:txBody>
      </p:sp>
      <p:pic>
        <p:nvPicPr>
          <p:cNvPr id="6" name="Picture 5" descr="A blue and white sign&#10;&#10;Description automatically generated">
            <a:hlinkClick r:id="rId3"/>
            <a:extLst>
              <a:ext uri="{FF2B5EF4-FFF2-40B4-BE49-F238E27FC236}">
                <a16:creationId xmlns:a16="http://schemas.microsoft.com/office/drawing/2014/main" id="{D4AD5FDC-6CEB-4093-D145-D17EDF5DBED9}"/>
              </a:ext>
            </a:extLst>
          </p:cNvPr>
          <p:cNvPicPr>
            <a:picLocks noChangeAspect="1"/>
          </p:cNvPicPr>
          <p:nvPr/>
        </p:nvPicPr>
        <p:blipFill>
          <a:blip r:embed="rId4"/>
          <a:stretch>
            <a:fillRect/>
          </a:stretch>
        </p:blipFill>
        <p:spPr>
          <a:xfrm>
            <a:off x="7680035" y="265947"/>
            <a:ext cx="4236525" cy="84262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35125" y="144123"/>
            <a:ext cx="11921749" cy="769441"/>
          </a:xfrm>
          <a:prstGeom prst="rect">
            <a:avLst/>
          </a:prstGeom>
          <a:noFill/>
        </p:spPr>
        <p:txBody>
          <a:bodyPr wrap="square" rtlCol="0">
            <a:spAutoFit/>
          </a:bodyPr>
          <a:lstStyle/>
          <a:p>
            <a:pPr algn="ctr"/>
            <a:r>
              <a:rPr lang="en-US" sz="4400" dirty="0">
                <a:solidFill>
                  <a:schemeClr val="tx1">
                    <a:lumMod val="65000"/>
                    <a:lumOff val="35000"/>
                  </a:schemeClr>
                </a:solidFill>
                <a:latin typeface="Century Gothic" panose="020B0502020202020204" pitchFamily="34" charset="0"/>
              </a:rPr>
              <a:t>SALES-LED GO-TO-MARKET STRATEGY</a:t>
            </a:r>
          </a:p>
        </p:txBody>
      </p:sp>
      <p:sp>
        <p:nvSpPr>
          <p:cNvPr id="34" name="AutoShape 167">
            <a:extLst>
              <a:ext uri="{FF2B5EF4-FFF2-40B4-BE49-F238E27FC236}">
                <a16:creationId xmlns:a16="http://schemas.microsoft.com/office/drawing/2014/main" id="{ADCCE7A7-4115-A24F-A20F-4BBED928A0C8}"/>
              </a:ext>
            </a:extLst>
          </p:cNvPr>
          <p:cNvSpPr>
            <a:spLocks noChangeArrowheads="1"/>
          </p:cNvSpPr>
          <p:nvPr/>
        </p:nvSpPr>
        <p:spPr bwMode="auto">
          <a:xfrm>
            <a:off x="371600" y="2031482"/>
            <a:ext cx="2664971" cy="1429106"/>
          </a:xfrm>
          <a:prstGeom prst="rect">
            <a:avLst/>
          </a:prstGeom>
          <a:solidFill>
            <a:schemeClr val="accent6">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rPr>
              <a:t>TARGET MARKETS</a:t>
            </a:r>
            <a:endParaRPr lang="en-US" sz="1200" dirty="0">
              <a:effectLst/>
              <a:latin typeface="Times New Roman" panose="02020603050405020304" pitchFamily="18" charset="0"/>
              <a:ea typeface="Calibri" panose="020F0502020204030204" pitchFamily="34" charset="0"/>
            </a:endParaRPr>
          </a:p>
        </p:txBody>
      </p:sp>
      <p:sp>
        <p:nvSpPr>
          <p:cNvPr id="2" name="AutoShape 167">
            <a:extLst>
              <a:ext uri="{FF2B5EF4-FFF2-40B4-BE49-F238E27FC236}">
                <a16:creationId xmlns:a16="http://schemas.microsoft.com/office/drawing/2014/main" id="{DDF23CD8-FB09-EE04-5424-F1F221D50DCB}"/>
              </a:ext>
            </a:extLst>
          </p:cNvPr>
          <p:cNvSpPr>
            <a:spLocks noChangeArrowheads="1"/>
          </p:cNvSpPr>
          <p:nvPr/>
        </p:nvSpPr>
        <p:spPr bwMode="auto">
          <a:xfrm>
            <a:off x="3142056" y="2031482"/>
            <a:ext cx="2664971" cy="1429106"/>
          </a:xfrm>
          <a:prstGeom prst="rect">
            <a:avLst/>
          </a:prstGeom>
          <a:solidFill>
            <a:schemeClr val="accent4">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rPr>
              <a:t>INITIAL MARKET PENETRATION STRATEGY</a:t>
            </a:r>
            <a:endParaRPr lang="en-US" sz="1200"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8ABEDE36-DCAD-EC4E-BF61-385702155C93}"/>
              </a:ext>
            </a:extLst>
          </p:cNvPr>
          <p:cNvSpPr txBox="1"/>
          <p:nvPr/>
        </p:nvSpPr>
        <p:spPr>
          <a:xfrm>
            <a:off x="269439" y="913564"/>
            <a:ext cx="11921749" cy="461665"/>
          </a:xfrm>
          <a:prstGeom prst="rect">
            <a:avLst/>
          </a:prstGeom>
          <a:noFill/>
        </p:spPr>
        <p:txBody>
          <a:bodyPr wrap="square" rtlCol="0">
            <a:spAutoFit/>
          </a:bodyPr>
          <a:lstStyle/>
          <a:p>
            <a:pPr algn="ctr"/>
            <a:r>
              <a:rPr lang="en-US" sz="2400" dirty="0">
                <a:solidFill>
                  <a:schemeClr val="tx1">
                    <a:lumMod val="65000"/>
                    <a:lumOff val="35000"/>
                  </a:schemeClr>
                </a:solidFill>
                <a:latin typeface="Century Gothic" panose="020B0502020202020204" pitchFamily="34" charset="0"/>
              </a:rPr>
              <a:t>Who should be involved internally and externally?</a:t>
            </a:r>
          </a:p>
        </p:txBody>
      </p:sp>
      <p:sp>
        <p:nvSpPr>
          <p:cNvPr id="10" name="AutoShape 167">
            <a:extLst>
              <a:ext uri="{FF2B5EF4-FFF2-40B4-BE49-F238E27FC236}">
                <a16:creationId xmlns:a16="http://schemas.microsoft.com/office/drawing/2014/main" id="{FE0424AC-37D9-8BC8-CE4F-0020684E4A54}"/>
              </a:ext>
            </a:extLst>
          </p:cNvPr>
          <p:cNvSpPr>
            <a:spLocks noChangeArrowheads="1"/>
          </p:cNvSpPr>
          <p:nvPr/>
        </p:nvSpPr>
        <p:spPr bwMode="auto">
          <a:xfrm>
            <a:off x="5935989" y="2031482"/>
            <a:ext cx="2664971" cy="1429106"/>
          </a:xfrm>
          <a:prstGeom prst="rect">
            <a:avLst/>
          </a:prstGeom>
          <a:solidFill>
            <a:schemeClr val="accent1">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rPr>
              <a:t>CHANNELS/PARTNERS</a:t>
            </a:r>
            <a:endParaRPr lang="en-US" sz="1200" dirty="0">
              <a:effectLst/>
              <a:latin typeface="Times New Roman" panose="02020603050405020304" pitchFamily="18" charset="0"/>
              <a:ea typeface="Calibri" panose="020F0502020204030204" pitchFamily="34" charset="0"/>
            </a:endParaRPr>
          </a:p>
        </p:txBody>
      </p:sp>
      <p:sp>
        <p:nvSpPr>
          <p:cNvPr id="11" name="AutoShape 167">
            <a:extLst>
              <a:ext uri="{FF2B5EF4-FFF2-40B4-BE49-F238E27FC236}">
                <a16:creationId xmlns:a16="http://schemas.microsoft.com/office/drawing/2014/main" id="{E0ABCEB5-34AB-B7B8-38EE-F16E0D191AA9}"/>
              </a:ext>
            </a:extLst>
          </p:cNvPr>
          <p:cNvSpPr>
            <a:spLocks noChangeArrowheads="1"/>
          </p:cNvSpPr>
          <p:nvPr/>
        </p:nvSpPr>
        <p:spPr bwMode="auto">
          <a:xfrm>
            <a:off x="8729922" y="2031482"/>
            <a:ext cx="2664971" cy="1429106"/>
          </a:xfrm>
          <a:prstGeom prst="rect">
            <a:avLst/>
          </a:prstGeom>
          <a:solidFill>
            <a:schemeClr val="accent2">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rPr>
              <a:t>LAUNCH TEAM</a:t>
            </a:r>
            <a:endParaRPr lang="en-US" sz="1200" dirty="0">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916FAFCD-940A-76B1-53A3-51114E721E92}"/>
              </a:ext>
            </a:extLst>
          </p:cNvPr>
          <p:cNvSpPr txBox="1"/>
          <p:nvPr/>
        </p:nvSpPr>
        <p:spPr>
          <a:xfrm>
            <a:off x="377824" y="1386672"/>
            <a:ext cx="1135781" cy="769441"/>
          </a:xfrm>
          <a:prstGeom prst="rect">
            <a:avLst/>
          </a:prstGeom>
          <a:noFill/>
        </p:spPr>
        <p:txBody>
          <a:bodyPr wrap="square" rtlCol="0">
            <a:spAutoFit/>
          </a:bodyPr>
          <a:lstStyle/>
          <a:p>
            <a:r>
              <a:rPr lang="en-US" sz="4400" b="1" dirty="0">
                <a:solidFill>
                  <a:schemeClr val="tx1">
                    <a:lumMod val="65000"/>
                    <a:lumOff val="35000"/>
                  </a:schemeClr>
                </a:solidFill>
                <a:latin typeface="Century Gothic" panose="020B0502020202020204" pitchFamily="34" charset="0"/>
              </a:rPr>
              <a:t>1</a:t>
            </a:r>
          </a:p>
        </p:txBody>
      </p:sp>
      <p:sp>
        <p:nvSpPr>
          <p:cNvPr id="13" name="TextBox 12">
            <a:extLst>
              <a:ext uri="{FF2B5EF4-FFF2-40B4-BE49-F238E27FC236}">
                <a16:creationId xmlns:a16="http://schemas.microsoft.com/office/drawing/2014/main" id="{5FD392FF-24D6-35C8-DFD3-F542BE8B81FF}"/>
              </a:ext>
            </a:extLst>
          </p:cNvPr>
          <p:cNvSpPr txBox="1"/>
          <p:nvPr/>
        </p:nvSpPr>
        <p:spPr>
          <a:xfrm>
            <a:off x="3036571" y="1386673"/>
            <a:ext cx="1135781" cy="769441"/>
          </a:xfrm>
          <a:prstGeom prst="rect">
            <a:avLst/>
          </a:prstGeom>
          <a:noFill/>
        </p:spPr>
        <p:txBody>
          <a:bodyPr wrap="square" rtlCol="0">
            <a:spAutoFit/>
          </a:bodyPr>
          <a:lstStyle/>
          <a:p>
            <a:r>
              <a:rPr lang="en-US" sz="4400" b="1" dirty="0">
                <a:solidFill>
                  <a:schemeClr val="tx1">
                    <a:lumMod val="65000"/>
                    <a:lumOff val="35000"/>
                  </a:schemeClr>
                </a:solidFill>
                <a:latin typeface="Century Gothic" panose="020B0502020202020204" pitchFamily="34" charset="0"/>
              </a:rPr>
              <a:t>2</a:t>
            </a:r>
          </a:p>
        </p:txBody>
      </p:sp>
      <p:sp>
        <p:nvSpPr>
          <p:cNvPr id="14" name="TextBox 13">
            <a:extLst>
              <a:ext uri="{FF2B5EF4-FFF2-40B4-BE49-F238E27FC236}">
                <a16:creationId xmlns:a16="http://schemas.microsoft.com/office/drawing/2014/main" id="{B7194FAA-2D9C-166B-CEF4-4811BE3BFAC2}"/>
              </a:ext>
            </a:extLst>
          </p:cNvPr>
          <p:cNvSpPr txBox="1"/>
          <p:nvPr/>
        </p:nvSpPr>
        <p:spPr>
          <a:xfrm>
            <a:off x="5894050" y="1316411"/>
            <a:ext cx="1135781" cy="769441"/>
          </a:xfrm>
          <a:prstGeom prst="rect">
            <a:avLst/>
          </a:prstGeom>
          <a:noFill/>
        </p:spPr>
        <p:txBody>
          <a:bodyPr wrap="square" rtlCol="0">
            <a:spAutoFit/>
          </a:bodyPr>
          <a:lstStyle/>
          <a:p>
            <a:r>
              <a:rPr lang="en-US" sz="4400" b="1" dirty="0">
                <a:solidFill>
                  <a:schemeClr val="tx1">
                    <a:lumMod val="65000"/>
                    <a:lumOff val="35000"/>
                  </a:schemeClr>
                </a:solidFill>
                <a:latin typeface="Century Gothic" panose="020B0502020202020204" pitchFamily="34" charset="0"/>
              </a:rPr>
              <a:t>3</a:t>
            </a:r>
          </a:p>
        </p:txBody>
      </p:sp>
      <p:sp>
        <p:nvSpPr>
          <p:cNvPr id="15" name="TextBox 14">
            <a:extLst>
              <a:ext uri="{FF2B5EF4-FFF2-40B4-BE49-F238E27FC236}">
                <a16:creationId xmlns:a16="http://schemas.microsoft.com/office/drawing/2014/main" id="{CC84CEE4-0DC2-C765-AB5B-F5891FA2139A}"/>
              </a:ext>
            </a:extLst>
          </p:cNvPr>
          <p:cNvSpPr txBox="1"/>
          <p:nvPr/>
        </p:nvSpPr>
        <p:spPr>
          <a:xfrm>
            <a:off x="8639820" y="1343738"/>
            <a:ext cx="1135781" cy="769441"/>
          </a:xfrm>
          <a:prstGeom prst="rect">
            <a:avLst/>
          </a:prstGeom>
          <a:noFill/>
        </p:spPr>
        <p:txBody>
          <a:bodyPr wrap="square" rtlCol="0">
            <a:spAutoFit/>
          </a:bodyPr>
          <a:lstStyle/>
          <a:p>
            <a:r>
              <a:rPr lang="en-US" sz="4400" b="1" dirty="0">
                <a:solidFill>
                  <a:schemeClr val="tx1">
                    <a:lumMod val="65000"/>
                    <a:lumOff val="35000"/>
                  </a:schemeClr>
                </a:solidFill>
                <a:latin typeface="Century Gothic" panose="020B0502020202020204" pitchFamily="34" charset="0"/>
              </a:rPr>
              <a:t>4</a:t>
            </a:r>
          </a:p>
        </p:txBody>
      </p:sp>
      <p:pic>
        <p:nvPicPr>
          <p:cNvPr id="17" name="Graphic 16" descr="Target outline">
            <a:extLst>
              <a:ext uri="{FF2B5EF4-FFF2-40B4-BE49-F238E27FC236}">
                <a16:creationId xmlns:a16="http://schemas.microsoft.com/office/drawing/2014/main" id="{0D60F6E0-683F-1292-92F7-A7C78AC79C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4748" y="2113179"/>
            <a:ext cx="488788" cy="488788"/>
          </a:xfrm>
          <a:prstGeom prst="rect">
            <a:avLst/>
          </a:prstGeom>
        </p:spPr>
      </p:pic>
      <p:pic>
        <p:nvPicPr>
          <p:cNvPr id="19" name="Graphic 18" descr="Playbook outline">
            <a:extLst>
              <a:ext uri="{FF2B5EF4-FFF2-40B4-BE49-F238E27FC236}">
                <a16:creationId xmlns:a16="http://schemas.microsoft.com/office/drawing/2014/main" id="{D0B35F55-004F-6F7B-719F-E8CC39A717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3339" y="2073317"/>
            <a:ext cx="457200" cy="457200"/>
          </a:xfrm>
          <a:prstGeom prst="rect">
            <a:avLst/>
          </a:prstGeom>
        </p:spPr>
      </p:pic>
      <p:pic>
        <p:nvPicPr>
          <p:cNvPr id="21" name="Graphic 20" descr="Boardroom outline">
            <a:extLst>
              <a:ext uri="{FF2B5EF4-FFF2-40B4-BE49-F238E27FC236}">
                <a16:creationId xmlns:a16="http://schemas.microsoft.com/office/drawing/2014/main" id="{DE3EF7D5-52C2-AF18-6283-2327B168DD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4021" y="2077237"/>
            <a:ext cx="560672" cy="560672"/>
          </a:xfrm>
          <a:prstGeom prst="rect">
            <a:avLst/>
          </a:prstGeom>
        </p:spPr>
      </p:pic>
      <p:pic>
        <p:nvPicPr>
          <p:cNvPr id="23" name="Graphic 22" descr="Users outline">
            <a:extLst>
              <a:ext uri="{FF2B5EF4-FFF2-40B4-BE49-F238E27FC236}">
                <a16:creationId xmlns:a16="http://schemas.microsoft.com/office/drawing/2014/main" id="{C31D5E06-7DF1-1482-B1B1-0593126BFD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65954" y="2113179"/>
            <a:ext cx="488788" cy="488788"/>
          </a:xfrm>
          <a:prstGeom prst="rect">
            <a:avLst/>
          </a:prstGeom>
        </p:spPr>
      </p:pic>
      <p:sp>
        <p:nvSpPr>
          <p:cNvPr id="24" name="TextBox 23">
            <a:extLst>
              <a:ext uri="{FF2B5EF4-FFF2-40B4-BE49-F238E27FC236}">
                <a16:creationId xmlns:a16="http://schemas.microsoft.com/office/drawing/2014/main" id="{3EF1FFF6-1A5B-4A97-CCC3-86B3806F4356}"/>
              </a:ext>
            </a:extLst>
          </p:cNvPr>
          <p:cNvSpPr txBox="1"/>
          <p:nvPr/>
        </p:nvSpPr>
        <p:spPr>
          <a:xfrm>
            <a:off x="423494" y="3728675"/>
            <a:ext cx="2613077"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6">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6">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6">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endParaRPr lang="en-US" sz="1200" dirty="0">
              <a:solidFill>
                <a:schemeClr val="accent6">
                  <a:lumMod val="75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38D761C9-4678-B2C3-76DC-5D3EBA788350}"/>
              </a:ext>
            </a:extLst>
          </p:cNvPr>
          <p:cNvSpPr txBox="1"/>
          <p:nvPr/>
        </p:nvSpPr>
        <p:spPr>
          <a:xfrm>
            <a:off x="3270169" y="3721116"/>
            <a:ext cx="2613077"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4">
                    <a:lumMod val="50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4">
                    <a:lumMod val="50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4">
                    <a:lumMod val="50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4">
                    <a:lumMod val="50000"/>
                  </a:schemeClr>
                </a:solidFill>
                <a:latin typeface="Century Gothic" panose="020B0502020202020204" pitchFamily="34" charset="0"/>
              </a:rPr>
              <a:t>Enter key strategies / comments</a:t>
            </a:r>
          </a:p>
          <a:p>
            <a:pPr marL="171450" indent="-171450">
              <a:buFont typeface="Arial" panose="020B0604020202020204" pitchFamily="34" charset="0"/>
              <a:buChar char="•"/>
            </a:pPr>
            <a:endParaRPr lang="en-US" sz="1200" dirty="0">
              <a:solidFill>
                <a:schemeClr val="accent4">
                  <a:lumMod val="50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561AAE73-CCCF-61D3-EB9C-F1A77747DA1E}"/>
              </a:ext>
            </a:extLst>
          </p:cNvPr>
          <p:cNvSpPr txBox="1"/>
          <p:nvPr/>
        </p:nvSpPr>
        <p:spPr>
          <a:xfrm>
            <a:off x="6104166" y="3731591"/>
            <a:ext cx="2613077"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5">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5">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5">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5">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5">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endParaRPr lang="en-US" sz="1200" dirty="0">
              <a:solidFill>
                <a:schemeClr val="accent5">
                  <a:lumMod val="75000"/>
                </a:schemeClr>
              </a:solidFill>
              <a:latin typeface="Century Gothic" panose="020B0502020202020204" pitchFamily="34" charset="0"/>
            </a:endParaRPr>
          </a:p>
        </p:txBody>
      </p:sp>
      <p:sp>
        <p:nvSpPr>
          <p:cNvPr id="27" name="TextBox 26">
            <a:extLst>
              <a:ext uri="{FF2B5EF4-FFF2-40B4-BE49-F238E27FC236}">
                <a16:creationId xmlns:a16="http://schemas.microsoft.com/office/drawing/2014/main" id="{0379940E-2BE5-75C3-E2B2-3ADF73D70B59}"/>
              </a:ext>
            </a:extLst>
          </p:cNvPr>
          <p:cNvSpPr txBox="1"/>
          <p:nvPr/>
        </p:nvSpPr>
        <p:spPr>
          <a:xfrm>
            <a:off x="8834991" y="3731591"/>
            <a:ext cx="2613077"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2">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2">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2">
                    <a:lumMod val="75000"/>
                  </a:schemeClr>
                </a:solidFill>
                <a:latin typeface="Century Gothic" panose="020B0502020202020204" pitchFamily="34" charset="0"/>
              </a:rPr>
              <a:t>Marketing team</a:t>
            </a:r>
          </a:p>
          <a:p>
            <a:pPr marL="171450" indent="-171450">
              <a:buFont typeface="Arial" panose="020B0604020202020204" pitchFamily="34" charset="0"/>
              <a:buChar char="•"/>
            </a:pPr>
            <a:r>
              <a:rPr lang="en-US" sz="1200" dirty="0">
                <a:solidFill>
                  <a:schemeClr val="accent2">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r>
              <a:rPr lang="en-US" sz="1200" dirty="0">
                <a:solidFill>
                  <a:schemeClr val="accent2">
                    <a:lumMod val="75000"/>
                  </a:schemeClr>
                </a:solidFill>
                <a:latin typeface="Century Gothic" panose="020B0502020202020204" pitchFamily="34" charset="0"/>
              </a:rPr>
              <a:t>Enter key strategies / comments</a:t>
            </a:r>
          </a:p>
          <a:p>
            <a:pPr marL="171450" indent="-171450">
              <a:buFont typeface="Arial" panose="020B0604020202020204" pitchFamily="34" charset="0"/>
              <a:buChar char="•"/>
            </a:pPr>
            <a:endParaRPr lang="en-US" sz="1200"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387756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AutoShape 167">
            <a:extLst>
              <a:ext uri="{FF2B5EF4-FFF2-40B4-BE49-F238E27FC236}">
                <a16:creationId xmlns:a16="http://schemas.microsoft.com/office/drawing/2014/main" id="{ADCCE7A7-4115-A24F-A20F-4BBED928A0C8}"/>
              </a:ext>
            </a:extLst>
          </p:cNvPr>
          <p:cNvSpPr>
            <a:spLocks noChangeArrowheads="1"/>
          </p:cNvSpPr>
          <p:nvPr/>
        </p:nvSpPr>
        <p:spPr bwMode="auto">
          <a:xfrm>
            <a:off x="1491188" y="1284907"/>
            <a:ext cx="1529152" cy="1260956"/>
          </a:xfrm>
          <a:prstGeom prst="rect">
            <a:avLst/>
          </a:prstGeom>
          <a:solidFill>
            <a:schemeClr val="accent6">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IDENTIFY TARGET MARKET</a:t>
            </a:r>
            <a:endParaRPr lang="en-US" sz="1200" dirty="0">
              <a:effectLst/>
              <a:latin typeface="Times New Roman" panose="02020603050405020304" pitchFamily="18" charset="0"/>
              <a:ea typeface="Calibri" panose="020F0502020204030204" pitchFamily="34" charset="0"/>
            </a:endParaRPr>
          </a:p>
        </p:txBody>
      </p:sp>
      <p:sp>
        <p:nvSpPr>
          <p:cNvPr id="2" name="AutoShape 167">
            <a:extLst>
              <a:ext uri="{FF2B5EF4-FFF2-40B4-BE49-F238E27FC236}">
                <a16:creationId xmlns:a16="http://schemas.microsoft.com/office/drawing/2014/main" id="{DDF23CD8-FB09-EE04-5424-F1F221D50DCB}"/>
              </a:ext>
            </a:extLst>
          </p:cNvPr>
          <p:cNvSpPr>
            <a:spLocks noChangeArrowheads="1"/>
          </p:cNvSpPr>
          <p:nvPr/>
        </p:nvSpPr>
        <p:spPr bwMode="auto">
          <a:xfrm>
            <a:off x="3105493" y="1284907"/>
            <a:ext cx="1529152" cy="1260956"/>
          </a:xfrm>
          <a:prstGeom prst="rect">
            <a:avLst/>
          </a:prstGeom>
          <a:solidFill>
            <a:schemeClr val="accent4">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rPr>
              <a:t>CLARIFY VALUE PROPOSITIION</a:t>
            </a:r>
            <a:endParaRPr lang="en-US" sz="1200" dirty="0">
              <a:effectLst/>
              <a:latin typeface="Times New Roman" panose="02020603050405020304" pitchFamily="18" charset="0"/>
              <a:ea typeface="Calibri" panose="020F0502020204030204" pitchFamily="34" charset="0"/>
            </a:endParaRPr>
          </a:p>
        </p:txBody>
      </p:sp>
      <p:sp>
        <p:nvSpPr>
          <p:cNvPr id="4" name="AutoShape 167">
            <a:extLst>
              <a:ext uri="{FF2B5EF4-FFF2-40B4-BE49-F238E27FC236}">
                <a16:creationId xmlns:a16="http://schemas.microsoft.com/office/drawing/2014/main" id="{A296869A-011F-8614-FE33-D17121F82DE4}"/>
              </a:ext>
            </a:extLst>
          </p:cNvPr>
          <p:cNvSpPr>
            <a:spLocks noChangeArrowheads="1"/>
          </p:cNvSpPr>
          <p:nvPr/>
        </p:nvSpPr>
        <p:spPr bwMode="auto">
          <a:xfrm>
            <a:off x="4719798" y="1284907"/>
            <a:ext cx="1529152" cy="1260956"/>
          </a:xfrm>
          <a:prstGeom prst="rect">
            <a:avLst/>
          </a:prstGeom>
          <a:solidFill>
            <a:schemeClr val="accent2">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rPr>
              <a:t>DEFINE PRICING STRATEGY</a:t>
            </a:r>
            <a:endParaRPr lang="en-US" sz="1200" dirty="0">
              <a:effectLst/>
              <a:latin typeface="Times New Roman" panose="02020603050405020304" pitchFamily="18" charset="0"/>
              <a:ea typeface="Calibri" panose="020F0502020204030204" pitchFamily="34" charset="0"/>
            </a:endParaRPr>
          </a:p>
        </p:txBody>
      </p:sp>
      <p:sp>
        <p:nvSpPr>
          <p:cNvPr id="38" name="AutoShape 167">
            <a:extLst>
              <a:ext uri="{FF2B5EF4-FFF2-40B4-BE49-F238E27FC236}">
                <a16:creationId xmlns:a16="http://schemas.microsoft.com/office/drawing/2014/main" id="{1795F59F-1C4C-559D-412F-F0078E8485CF}"/>
              </a:ext>
            </a:extLst>
          </p:cNvPr>
          <p:cNvSpPr>
            <a:spLocks noChangeArrowheads="1"/>
          </p:cNvSpPr>
          <p:nvPr/>
        </p:nvSpPr>
        <p:spPr bwMode="auto">
          <a:xfrm>
            <a:off x="6295426" y="1285366"/>
            <a:ext cx="1529152" cy="1260956"/>
          </a:xfrm>
          <a:prstGeom prst="rect">
            <a:avLst/>
          </a:prstGeom>
          <a:solidFill>
            <a:schemeClr val="accent3">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rPr>
              <a:t>CRAFT SALES STRATEGY</a:t>
            </a:r>
            <a:endParaRPr lang="en-US" sz="1200" dirty="0">
              <a:effectLst/>
              <a:latin typeface="Times New Roman" panose="02020603050405020304" pitchFamily="18" charset="0"/>
              <a:ea typeface="Calibri" panose="020F0502020204030204" pitchFamily="34" charset="0"/>
            </a:endParaRPr>
          </a:p>
        </p:txBody>
      </p:sp>
      <p:sp>
        <p:nvSpPr>
          <p:cNvPr id="40" name="AutoShape 167">
            <a:extLst>
              <a:ext uri="{FF2B5EF4-FFF2-40B4-BE49-F238E27FC236}">
                <a16:creationId xmlns:a16="http://schemas.microsoft.com/office/drawing/2014/main" id="{CC2FFA40-440E-72B6-1CA8-40AE69E77520}"/>
              </a:ext>
            </a:extLst>
          </p:cNvPr>
          <p:cNvSpPr>
            <a:spLocks noChangeArrowheads="1"/>
          </p:cNvSpPr>
          <p:nvPr/>
        </p:nvSpPr>
        <p:spPr bwMode="auto">
          <a:xfrm>
            <a:off x="7909731" y="1285366"/>
            <a:ext cx="1529152" cy="1260956"/>
          </a:xfrm>
          <a:prstGeom prst="rect">
            <a:avLst/>
          </a:prstGeom>
          <a:solidFill>
            <a:schemeClr val="accent1">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rPr>
              <a:t>CHOOSE MARKETING </a:t>
            </a:r>
            <a:br>
              <a:rPr lang="en-US" sz="1200" dirty="0">
                <a:solidFill>
                  <a:srgbClr val="000000"/>
                </a:solidFill>
                <a:latin typeface="Century Gothic" panose="020B0502020202020204" pitchFamily="34" charset="0"/>
                <a:ea typeface="Calibri" panose="020F0502020204030204" pitchFamily="34" charset="0"/>
              </a:rPr>
            </a:br>
            <a:r>
              <a:rPr lang="en-US" sz="1200" dirty="0">
                <a:solidFill>
                  <a:srgbClr val="000000"/>
                </a:solidFill>
                <a:latin typeface="Century Gothic" panose="020B0502020202020204" pitchFamily="34" charset="0"/>
                <a:ea typeface="Calibri" panose="020F0502020204030204" pitchFamily="34" charset="0"/>
              </a:rPr>
              <a:t>AND DISTRIBUTION CHANNELS</a:t>
            </a:r>
            <a:endParaRPr lang="en-US" sz="1200" dirty="0">
              <a:effectLst/>
              <a:latin typeface="Times New Roman" panose="02020603050405020304" pitchFamily="18" charset="0"/>
              <a:ea typeface="Calibri" panose="020F0502020204030204" pitchFamily="34" charset="0"/>
            </a:endParaRPr>
          </a:p>
        </p:txBody>
      </p:sp>
      <p:sp>
        <p:nvSpPr>
          <p:cNvPr id="41" name="AutoShape 167">
            <a:extLst>
              <a:ext uri="{FF2B5EF4-FFF2-40B4-BE49-F238E27FC236}">
                <a16:creationId xmlns:a16="http://schemas.microsoft.com/office/drawing/2014/main" id="{1FD30224-9352-FCBF-50B6-C5A41EC2DBF8}"/>
              </a:ext>
            </a:extLst>
          </p:cNvPr>
          <p:cNvSpPr>
            <a:spLocks noChangeArrowheads="1"/>
          </p:cNvSpPr>
          <p:nvPr/>
        </p:nvSpPr>
        <p:spPr bwMode="auto">
          <a:xfrm>
            <a:off x="9524036" y="1281780"/>
            <a:ext cx="1529152" cy="1260956"/>
          </a:xfrm>
          <a:prstGeom prst="rect">
            <a:avLst/>
          </a:prstGeom>
          <a:solidFill>
            <a:schemeClr val="accent4">
              <a:lumMod val="40000"/>
              <a:lumOff val="6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36576" rIns="18288" bIns="18288" anchor="ctr" anchorCtr="0" upright="1"/>
          <a:lstStyle/>
          <a:p>
            <a:pPr marL="0" marR="0" algn="ctr">
              <a:lnSpc>
                <a:spcPct val="150000"/>
              </a:lnSpc>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rPr>
              <a:t>SET METRICS </a:t>
            </a:r>
            <a:br>
              <a:rPr lang="en-US" sz="1200" dirty="0">
                <a:solidFill>
                  <a:srgbClr val="000000"/>
                </a:solidFill>
                <a:latin typeface="Century Gothic" panose="020B0502020202020204" pitchFamily="34" charset="0"/>
                <a:ea typeface="Calibri" panose="020F0502020204030204" pitchFamily="34" charset="0"/>
              </a:rPr>
            </a:br>
            <a:r>
              <a:rPr lang="en-US" sz="1200" dirty="0">
                <a:solidFill>
                  <a:srgbClr val="000000"/>
                </a:solidFill>
                <a:latin typeface="Century Gothic" panose="020B0502020202020204" pitchFamily="34" charset="0"/>
                <a:ea typeface="Calibri" panose="020F0502020204030204" pitchFamily="34" charset="0"/>
              </a:rPr>
              <a:t>AND MONITOR PERFORMANCE</a:t>
            </a:r>
            <a:endParaRPr lang="en-US" sz="1200" dirty="0">
              <a:effectLst/>
              <a:latin typeface="Times New Roman" panose="02020603050405020304" pitchFamily="18" charset="0"/>
              <a:ea typeface="Calibri" panose="020F0502020204030204" pitchFamily="34" charset="0"/>
            </a:endParaRPr>
          </a:p>
        </p:txBody>
      </p:sp>
      <p:graphicFrame>
        <p:nvGraphicFramePr>
          <p:cNvPr id="42" name="Table 42">
            <a:extLst>
              <a:ext uri="{FF2B5EF4-FFF2-40B4-BE49-F238E27FC236}">
                <a16:creationId xmlns:a16="http://schemas.microsoft.com/office/drawing/2014/main" id="{4900D2AD-44FC-6590-923B-20044E44A378}"/>
              </a:ext>
            </a:extLst>
          </p:cNvPr>
          <p:cNvGraphicFramePr>
            <a:graphicFrameLocks noGrp="1"/>
          </p:cNvGraphicFramePr>
          <p:nvPr>
            <p:extLst>
              <p:ext uri="{D42A27DB-BD31-4B8C-83A1-F6EECF244321}">
                <p14:modId xmlns:p14="http://schemas.microsoft.com/office/powerpoint/2010/main" val="1890375126"/>
              </p:ext>
            </p:extLst>
          </p:nvPr>
        </p:nvGraphicFramePr>
        <p:xfrm>
          <a:off x="387048" y="2674995"/>
          <a:ext cx="10666140" cy="4038882"/>
        </p:xfrm>
        <a:graphic>
          <a:graphicData uri="http://schemas.openxmlformats.org/drawingml/2006/table">
            <a:tbl>
              <a:tblPr firstRow="1" bandRow="1">
                <a:tableStyleId>{5C22544A-7EE6-4342-B048-85BDC9FD1C3A}</a:tableStyleId>
              </a:tblPr>
              <a:tblGrid>
                <a:gridCol w="1078036">
                  <a:extLst>
                    <a:ext uri="{9D8B030D-6E8A-4147-A177-3AD203B41FA5}">
                      <a16:colId xmlns:a16="http://schemas.microsoft.com/office/drawing/2014/main" val="2868201660"/>
                    </a:ext>
                  </a:extLst>
                </a:gridCol>
                <a:gridCol w="1603416">
                  <a:extLst>
                    <a:ext uri="{9D8B030D-6E8A-4147-A177-3AD203B41FA5}">
                      <a16:colId xmlns:a16="http://schemas.microsoft.com/office/drawing/2014/main" val="3490462406"/>
                    </a:ext>
                  </a:extLst>
                </a:gridCol>
                <a:gridCol w="1619612">
                  <a:extLst>
                    <a:ext uri="{9D8B030D-6E8A-4147-A177-3AD203B41FA5}">
                      <a16:colId xmlns:a16="http://schemas.microsoft.com/office/drawing/2014/main" val="4012772567"/>
                    </a:ext>
                  </a:extLst>
                </a:gridCol>
                <a:gridCol w="1595318">
                  <a:extLst>
                    <a:ext uri="{9D8B030D-6E8A-4147-A177-3AD203B41FA5}">
                      <a16:colId xmlns:a16="http://schemas.microsoft.com/office/drawing/2014/main" val="3694466274"/>
                    </a:ext>
                  </a:extLst>
                </a:gridCol>
                <a:gridCol w="1595318">
                  <a:extLst>
                    <a:ext uri="{9D8B030D-6E8A-4147-A177-3AD203B41FA5}">
                      <a16:colId xmlns:a16="http://schemas.microsoft.com/office/drawing/2014/main" val="558098998"/>
                    </a:ext>
                  </a:extLst>
                </a:gridCol>
                <a:gridCol w="1611514">
                  <a:extLst>
                    <a:ext uri="{9D8B030D-6E8A-4147-A177-3AD203B41FA5}">
                      <a16:colId xmlns:a16="http://schemas.microsoft.com/office/drawing/2014/main" val="1514468895"/>
                    </a:ext>
                  </a:extLst>
                </a:gridCol>
                <a:gridCol w="1562926">
                  <a:extLst>
                    <a:ext uri="{9D8B030D-6E8A-4147-A177-3AD203B41FA5}">
                      <a16:colId xmlns:a16="http://schemas.microsoft.com/office/drawing/2014/main" val="2885064952"/>
                    </a:ext>
                  </a:extLst>
                </a:gridCol>
              </a:tblGrid>
              <a:tr h="1021912">
                <a:tc>
                  <a:txBody>
                    <a:bodyPr/>
                    <a:lstStyle/>
                    <a:p>
                      <a:pPr algn="ctr"/>
                      <a:r>
                        <a:rPr lang="en-US" sz="1200" b="0" dirty="0">
                          <a:solidFill>
                            <a:schemeClr val="tx1">
                              <a:lumMod val="65000"/>
                              <a:lumOff val="35000"/>
                            </a:schemeClr>
                          </a:solidFill>
                          <a:latin typeface="Century Gothic" panose="020B0502020202020204" pitchFamily="34" charset="0"/>
                        </a:rPr>
                        <a:t>KEY QUESTIONS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a:solidFill>
                            <a:schemeClr val="tx1">
                              <a:lumMod val="65000"/>
                              <a:lumOff val="35000"/>
                            </a:schemeClr>
                          </a:solidFill>
                          <a:latin typeface="Century Gothic" panose="020B0502020202020204" pitchFamily="34" charset="0"/>
                        </a:rPr>
                        <a:t>Content</a:t>
                      </a:r>
                      <a:endParaRPr lang="en-US" sz="800" b="1"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76122910"/>
                  </a:ext>
                </a:extLst>
              </a:tr>
              <a:tr h="1063994">
                <a:tc>
                  <a:txBody>
                    <a:bodyPr/>
                    <a:lstStyle/>
                    <a:p>
                      <a:pPr algn="ctr"/>
                      <a:r>
                        <a:rPr lang="en-US" sz="1200" dirty="0">
                          <a:solidFill>
                            <a:schemeClr val="tx1">
                              <a:lumMod val="65000"/>
                              <a:lumOff val="35000"/>
                            </a:schemeClr>
                          </a:solidFill>
                          <a:latin typeface="Century Gothic" panose="020B0502020202020204" pitchFamily="34" charset="0"/>
                        </a:rPr>
                        <a:t>FOCUS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chemeClr val="tx1">
                            <a:lumMod val="65000"/>
                            <a:lumOff val="35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lumMod val="65000"/>
                              <a:lumOff val="35000"/>
                            </a:schemeClr>
                          </a:solidFill>
                          <a:latin typeface="Century Gothic" panose="020B0502020202020204" pitchFamily="34" charset="0"/>
                        </a:rPr>
                        <a:t>Content</a:t>
                      </a:r>
                    </a:p>
                    <a:p>
                      <a:endParaRPr lang="en-US" sz="800" b="1"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3906984"/>
                  </a:ext>
                </a:extLst>
              </a:tr>
              <a:tr h="1042055">
                <a:tc>
                  <a:txBody>
                    <a:bodyPr/>
                    <a:lstStyle/>
                    <a:p>
                      <a:pPr algn="ctr"/>
                      <a:r>
                        <a:rPr lang="en-US" sz="1200" dirty="0">
                          <a:solidFill>
                            <a:schemeClr val="tx1">
                              <a:lumMod val="65000"/>
                              <a:lumOff val="35000"/>
                            </a:schemeClr>
                          </a:solidFill>
                          <a:latin typeface="Century Gothic" panose="020B0502020202020204" pitchFamily="34" charset="0"/>
                        </a:rPr>
                        <a:t>INPUT/ TASKS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9110721"/>
                  </a:ext>
                </a:extLst>
              </a:tr>
              <a:tr h="910921">
                <a:tc>
                  <a:txBody>
                    <a:bodyPr/>
                    <a:lstStyle/>
                    <a:p>
                      <a:pPr algn="ctr"/>
                      <a:r>
                        <a:rPr lang="en-US" sz="1200" dirty="0">
                          <a:solidFill>
                            <a:schemeClr val="tx1">
                              <a:lumMod val="65000"/>
                              <a:lumOff val="35000"/>
                            </a:schemeClr>
                          </a:solidFill>
                          <a:latin typeface="Century Gothic" panose="020B0502020202020204" pitchFamily="34" charset="0"/>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1" dirty="0">
                          <a:solidFill>
                            <a:schemeClr val="tx1">
                              <a:lumMod val="65000"/>
                              <a:lumOff val="35000"/>
                            </a:schemeClr>
                          </a:solidFill>
                          <a:latin typeface="Century Gothic" panose="020B0502020202020204" pitchFamily="34" charset="0"/>
                        </a:rPr>
                        <a:t>Content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7250526"/>
                  </a:ext>
                </a:extLst>
              </a:tr>
            </a:tbl>
          </a:graphicData>
        </a:graphic>
      </p:graphicFrame>
      <p:sp>
        <p:nvSpPr>
          <p:cNvPr id="43" name="Arrow: Right 42">
            <a:extLst>
              <a:ext uri="{FF2B5EF4-FFF2-40B4-BE49-F238E27FC236}">
                <a16:creationId xmlns:a16="http://schemas.microsoft.com/office/drawing/2014/main" id="{DF147569-0F66-F658-1CFC-4701F15A0B51}"/>
              </a:ext>
            </a:extLst>
          </p:cNvPr>
          <p:cNvSpPr/>
          <p:nvPr/>
        </p:nvSpPr>
        <p:spPr>
          <a:xfrm>
            <a:off x="2871224" y="2224875"/>
            <a:ext cx="422063" cy="255994"/>
          </a:xfrm>
          <a:prstGeom prst="rightArrow">
            <a:avLst/>
          </a:prstGeom>
          <a:solidFill>
            <a:schemeClr val="accent5">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row: Right 47">
            <a:extLst>
              <a:ext uri="{FF2B5EF4-FFF2-40B4-BE49-F238E27FC236}">
                <a16:creationId xmlns:a16="http://schemas.microsoft.com/office/drawing/2014/main" id="{D288999A-C536-6945-2D41-7D6ECBBDFCD1}"/>
              </a:ext>
            </a:extLst>
          </p:cNvPr>
          <p:cNvSpPr/>
          <p:nvPr/>
        </p:nvSpPr>
        <p:spPr>
          <a:xfrm>
            <a:off x="4474904" y="2206014"/>
            <a:ext cx="422063" cy="255994"/>
          </a:xfrm>
          <a:prstGeom prst="rightArrow">
            <a:avLst/>
          </a:prstGeom>
          <a:solidFill>
            <a:schemeClr val="accent5">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Right 48">
            <a:extLst>
              <a:ext uri="{FF2B5EF4-FFF2-40B4-BE49-F238E27FC236}">
                <a16:creationId xmlns:a16="http://schemas.microsoft.com/office/drawing/2014/main" id="{30BEEFB3-B47F-729B-8DBC-1B8A0CF3AC0A}"/>
              </a:ext>
            </a:extLst>
          </p:cNvPr>
          <p:cNvSpPr/>
          <p:nvPr/>
        </p:nvSpPr>
        <p:spPr>
          <a:xfrm>
            <a:off x="6055641" y="2208166"/>
            <a:ext cx="422063" cy="255994"/>
          </a:xfrm>
          <a:prstGeom prst="rightArrow">
            <a:avLst/>
          </a:prstGeom>
          <a:solidFill>
            <a:schemeClr val="accent5">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rrow: Right 49">
            <a:extLst>
              <a:ext uri="{FF2B5EF4-FFF2-40B4-BE49-F238E27FC236}">
                <a16:creationId xmlns:a16="http://schemas.microsoft.com/office/drawing/2014/main" id="{B676BBB1-E1C7-13C2-100C-6AD4E08EE9BB}"/>
              </a:ext>
            </a:extLst>
          </p:cNvPr>
          <p:cNvSpPr/>
          <p:nvPr/>
        </p:nvSpPr>
        <p:spPr>
          <a:xfrm>
            <a:off x="7676206" y="2218087"/>
            <a:ext cx="422063" cy="255994"/>
          </a:xfrm>
          <a:prstGeom prst="rightArrow">
            <a:avLst/>
          </a:prstGeom>
          <a:solidFill>
            <a:schemeClr val="accent5">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Arrow: Right 50">
            <a:extLst>
              <a:ext uri="{FF2B5EF4-FFF2-40B4-BE49-F238E27FC236}">
                <a16:creationId xmlns:a16="http://schemas.microsoft.com/office/drawing/2014/main" id="{E557537F-21F3-B750-10E0-DC4F2899C06D}"/>
              </a:ext>
            </a:extLst>
          </p:cNvPr>
          <p:cNvSpPr/>
          <p:nvPr/>
        </p:nvSpPr>
        <p:spPr>
          <a:xfrm>
            <a:off x="9313004" y="2224268"/>
            <a:ext cx="422063" cy="255994"/>
          </a:xfrm>
          <a:prstGeom prst="rightArrow">
            <a:avLst/>
          </a:prstGeom>
          <a:solidFill>
            <a:schemeClr val="accent5">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0C13C58-9FAC-3505-46C4-CCCBC6AA5440}"/>
              </a:ext>
            </a:extLst>
          </p:cNvPr>
          <p:cNvSpPr txBox="1"/>
          <p:nvPr/>
        </p:nvSpPr>
        <p:spPr>
          <a:xfrm>
            <a:off x="143292" y="144123"/>
            <a:ext cx="11921749" cy="769441"/>
          </a:xfrm>
          <a:prstGeom prst="rect">
            <a:avLst/>
          </a:prstGeom>
          <a:noFill/>
        </p:spPr>
        <p:txBody>
          <a:bodyPr wrap="square" rtlCol="0">
            <a:spAutoFit/>
          </a:bodyPr>
          <a:lstStyle/>
          <a:p>
            <a:pPr algn="ctr"/>
            <a:r>
              <a:rPr lang="en-US" sz="4400" dirty="0">
                <a:solidFill>
                  <a:schemeClr val="tx1">
                    <a:lumMod val="65000"/>
                    <a:lumOff val="35000"/>
                  </a:schemeClr>
                </a:solidFill>
                <a:latin typeface="Century Gothic" panose="020B0502020202020204" pitchFamily="34" charset="0"/>
              </a:rPr>
              <a:t>SALES-LED GO-TO-MARKET STRATEGY</a:t>
            </a:r>
          </a:p>
        </p:txBody>
      </p:sp>
    </p:spTree>
    <p:extLst>
      <p:ext uri="{BB962C8B-B14F-4D97-AF65-F5344CB8AC3E}">
        <p14:creationId xmlns:p14="http://schemas.microsoft.com/office/powerpoint/2010/main" val="188167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Project-Organization-Chart-Template_PowerPoint" id="{D06F952D-623B-D24E-8125-90C83BBEF5E6}" vid="{0BF21371-2325-C042-B5FC-18BC616288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IC-Project-Organization-Chart-Template_PowerPoint</Template>
  <TotalTime>130</TotalTime>
  <Words>289</Words>
  <Application>Microsoft Macintosh PowerPoint</Application>
  <PresentationFormat>Widescreen</PresentationFormat>
  <Paragraphs>77</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Megan Herchold</cp:lastModifiedBy>
  <cp:revision>7</cp:revision>
  <dcterms:created xsi:type="dcterms:W3CDTF">2022-11-07T00:07:18Z</dcterms:created>
  <dcterms:modified xsi:type="dcterms:W3CDTF">2024-06-11T15:27:05Z</dcterms:modified>
</cp:coreProperties>
</file>