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8" r:id="rId2"/>
    <p:sldId id="309" r:id="rId3"/>
    <p:sldId id="316" r:id="rId4"/>
    <p:sldId id="324" r:id="rId5"/>
    <p:sldId id="325" r:id="rId6"/>
    <p:sldId id="326" r:id="rId7"/>
    <p:sldId id="320"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93" d="100"/>
          <a:sy n="193" d="100"/>
        </p:scale>
        <p:origin x="163" y="13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330173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092233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10261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o.gl/ezwcJ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INTEGRATION SCORECARD</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813188"/>
            <a:ext cx="11221474" cy="1938992"/>
          </a:xfrm>
          <a:prstGeom prst="rect">
            <a:avLst/>
          </a:prstGeom>
          <a:noFill/>
        </p:spPr>
        <p:txBody>
          <a:bodyPr wrap="square" rtlCol="0">
            <a:spAutoFit/>
          </a:bodyPr>
          <a:lstStyle/>
          <a:p>
            <a:r>
              <a:rPr lang="en-US" sz="6000" dirty="0">
                <a:latin typeface="Century Gothic" panose="020B0502020202020204" pitchFamily="34" charset="0"/>
              </a:rPr>
              <a:t>M&amp;A INTEGRATION SCORECARD</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631216"/>
          </a:xfrm>
          <a:prstGeom prst="rect">
            <a:avLst/>
          </a:prstGeom>
          <a:noFill/>
        </p:spPr>
        <p:txBody>
          <a:bodyPr wrap="square" rtlCol="0">
            <a:spAutoFit/>
          </a:bodyPr>
          <a:lstStyle/>
          <a:p>
            <a:r>
              <a:rPr lang="en-US" sz="2000" dirty="0">
                <a:latin typeface="Century Gothic" panose="020B0502020202020204" pitchFamily="34" charset="0"/>
              </a:rPr>
              <a:t>AS OF: [ FIRST 100 DAYS ]</a:t>
            </a:r>
          </a:p>
          <a:p>
            <a:endParaRPr lang="en-US" sz="2000" dirty="0">
              <a:latin typeface="Century Gothic" panose="020B0502020202020204" pitchFamily="34" charset="0"/>
            </a:endParaRPr>
          </a:p>
          <a:p>
            <a:r>
              <a:rPr lang="en-US" sz="2000" dirty="0">
                <a:latin typeface="Century Gothic" panose="020B0502020202020204" pitchFamily="34" charset="0"/>
              </a:rPr>
              <a:t>COMPLETED BY:  [ NAME ]</a:t>
            </a:r>
          </a:p>
          <a:p>
            <a:endParaRPr lang="en-US" sz="2000" dirty="0">
              <a:latin typeface="Century Gothic" panose="020B0502020202020204" pitchFamily="34" charset="0"/>
            </a:endParaRPr>
          </a:p>
          <a:p>
            <a:r>
              <a:rPr lang="en-US" sz="2000" dirty="0">
                <a:latin typeface="Century Gothic" panose="020B0502020202020204" pitchFamily="34" charset="0"/>
              </a:rPr>
              <a:t>DATE COMPLETED:   [ DATE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pic>
        <p:nvPicPr>
          <p:cNvPr id="4" name="Рисунок 3">
            <a:hlinkClick r:id="rId3"/>
            <a:extLst>
              <a:ext uri="{FF2B5EF4-FFF2-40B4-BE49-F238E27FC236}">
                <a16:creationId xmlns:a16="http://schemas.microsoft.com/office/drawing/2014/main" id="{97F144BF-3C94-4BDF-95E6-68005AEA79A0}"/>
              </a:ext>
            </a:extLst>
          </p:cNvPr>
          <p:cNvPicPr>
            <a:picLocks noChangeAspect="1"/>
          </p:cNvPicPr>
          <p:nvPr/>
        </p:nvPicPr>
        <p:blipFill>
          <a:blip r:embed="rId4"/>
          <a:stretch>
            <a:fillRect/>
          </a:stretch>
        </p:blipFill>
        <p:spPr>
          <a:xfrm>
            <a:off x="8374331" y="358909"/>
            <a:ext cx="3114798" cy="432780"/>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573916385"/>
              </p:ext>
            </p:extLst>
          </p:nvPr>
        </p:nvGraphicFramePr>
        <p:xfrm>
          <a:off x="328246" y="228600"/>
          <a:ext cx="11578003"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549811">
                  <a:extLst>
                    <a:ext uri="{9D8B030D-6E8A-4147-A177-3AD203B41FA5}">
                      <a16:colId xmlns:a16="http://schemas.microsoft.com/office/drawing/2014/main" val="2448353432"/>
                    </a:ext>
                  </a:extLst>
                </a:gridCol>
                <a:gridCol w="10028192">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1171575" y="6477000"/>
            <a:ext cx="10893466"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INTEGRATION SCORECARD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037348" y="734891"/>
            <a:ext cx="8363952" cy="4535024"/>
          </a:xfrm>
          <a:prstGeom prst="rect">
            <a:avLst/>
          </a:prstGeom>
          <a:noFill/>
        </p:spPr>
        <p:txBody>
          <a:bodyPr wrap="square" rtlCol="0">
            <a:spAutoFit/>
          </a:bodyPr>
          <a:lstStyle/>
          <a:p>
            <a:pPr>
              <a:lnSpc>
                <a:spcPct val="300000"/>
              </a:lnSpc>
            </a:pPr>
            <a:r>
              <a:rPr lang="en-US" sz="2000" dirty="0">
                <a:latin typeface="Century Gothic" panose="020B0502020202020204" pitchFamily="34" charset="0"/>
              </a:rPr>
              <a:t>FINANCIAL SYNERGIES</a:t>
            </a:r>
          </a:p>
          <a:p>
            <a:pPr>
              <a:lnSpc>
                <a:spcPct val="300000"/>
              </a:lnSpc>
            </a:pPr>
            <a:r>
              <a:rPr lang="en-US" sz="2000" dirty="0">
                <a:latin typeface="Century Gothic" panose="020B0502020202020204" pitchFamily="34" charset="0"/>
              </a:rPr>
              <a:t>OPERATIONAL SYNERGIES</a:t>
            </a:r>
          </a:p>
          <a:p>
            <a:pPr>
              <a:lnSpc>
                <a:spcPct val="300000"/>
              </a:lnSpc>
            </a:pPr>
            <a:r>
              <a:rPr lang="en-US" sz="2000" dirty="0">
                <a:latin typeface="Century Gothic" panose="020B0502020202020204" pitchFamily="34" charset="0"/>
              </a:rPr>
              <a:t>MARKET / CUSTOMER SYNERGIES</a:t>
            </a:r>
          </a:p>
          <a:p>
            <a:pPr>
              <a:lnSpc>
                <a:spcPct val="300000"/>
              </a:lnSpc>
            </a:pPr>
            <a:r>
              <a:rPr lang="en-US" sz="2000" dirty="0">
                <a:latin typeface="Century Gothic" panose="020B0502020202020204" pitchFamily="34" charset="0"/>
              </a:rPr>
              <a:t>PROJECT</a:t>
            </a:r>
          </a:p>
          <a:p>
            <a:pPr>
              <a:lnSpc>
                <a:spcPct val="300000"/>
              </a:lnSpc>
            </a:pPr>
            <a:r>
              <a:rPr lang="en-US" sz="2000" dirty="0">
                <a:latin typeface="Century Gothic" panose="020B0502020202020204" pitchFamily="34" charset="0"/>
              </a:rPr>
              <a:t>SUMMARY</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INTEGRATION SCORECARD | FINANCIAL SYNERGIES</a:t>
            </a:r>
          </a:p>
        </p:txBody>
      </p:sp>
      <p:graphicFrame>
        <p:nvGraphicFramePr>
          <p:cNvPr id="4" name="Table 3">
            <a:extLst>
              <a:ext uri="{FF2B5EF4-FFF2-40B4-BE49-F238E27FC236}">
                <a16:creationId xmlns:a16="http://schemas.microsoft.com/office/drawing/2014/main" id="{83E558D7-B324-C340-8A31-FCB05698702A}"/>
              </a:ext>
            </a:extLst>
          </p:cNvPr>
          <p:cNvGraphicFramePr>
            <a:graphicFrameLocks noGrp="1"/>
          </p:cNvGraphicFramePr>
          <p:nvPr>
            <p:extLst>
              <p:ext uri="{D42A27DB-BD31-4B8C-83A1-F6EECF244321}">
                <p14:modId xmlns:p14="http://schemas.microsoft.com/office/powerpoint/2010/main" val="198078303"/>
              </p:ext>
            </p:extLst>
          </p:nvPr>
        </p:nvGraphicFramePr>
        <p:xfrm>
          <a:off x="499110" y="1651000"/>
          <a:ext cx="11193779" cy="3098801"/>
        </p:xfrm>
        <a:graphic>
          <a:graphicData uri="http://schemas.openxmlformats.org/drawingml/2006/table">
            <a:tbl>
              <a:tblPr>
                <a:effectLst>
                  <a:outerShdw blurRad="88900" dist="101600" dir="8100000" algn="tr" rotWithShape="0">
                    <a:schemeClr val="tx1">
                      <a:lumMod val="75000"/>
                      <a:lumOff val="25000"/>
                      <a:alpha val="40000"/>
                    </a:schemeClr>
                  </a:outerShdw>
                </a:effectLst>
                <a:tableStyleId>{5C22544A-7EE6-4342-B048-85BDC9FD1C3A}</a:tableStyleId>
              </a:tblPr>
              <a:tblGrid>
                <a:gridCol w="3743615">
                  <a:extLst>
                    <a:ext uri="{9D8B030D-6E8A-4147-A177-3AD203B41FA5}">
                      <a16:colId xmlns:a16="http://schemas.microsoft.com/office/drawing/2014/main" val="2507041057"/>
                    </a:ext>
                  </a:extLst>
                </a:gridCol>
                <a:gridCol w="1964472">
                  <a:extLst>
                    <a:ext uri="{9D8B030D-6E8A-4147-A177-3AD203B41FA5}">
                      <a16:colId xmlns:a16="http://schemas.microsoft.com/office/drawing/2014/main" val="1002563942"/>
                    </a:ext>
                  </a:extLst>
                </a:gridCol>
                <a:gridCol w="1371423">
                  <a:extLst>
                    <a:ext uri="{9D8B030D-6E8A-4147-A177-3AD203B41FA5}">
                      <a16:colId xmlns:a16="http://schemas.microsoft.com/office/drawing/2014/main" val="225137704"/>
                    </a:ext>
                  </a:extLst>
                </a:gridCol>
                <a:gridCol w="1371423">
                  <a:extLst>
                    <a:ext uri="{9D8B030D-6E8A-4147-A177-3AD203B41FA5}">
                      <a16:colId xmlns:a16="http://schemas.microsoft.com/office/drawing/2014/main" val="2373630568"/>
                    </a:ext>
                  </a:extLst>
                </a:gridCol>
                <a:gridCol w="1371423">
                  <a:extLst>
                    <a:ext uri="{9D8B030D-6E8A-4147-A177-3AD203B41FA5}">
                      <a16:colId xmlns:a16="http://schemas.microsoft.com/office/drawing/2014/main" val="1034163968"/>
                    </a:ext>
                  </a:extLst>
                </a:gridCol>
                <a:gridCol w="1371423">
                  <a:extLst>
                    <a:ext uri="{9D8B030D-6E8A-4147-A177-3AD203B41FA5}">
                      <a16:colId xmlns:a16="http://schemas.microsoft.com/office/drawing/2014/main" val="3346420558"/>
                    </a:ext>
                  </a:extLst>
                </a:gridCol>
              </a:tblGrid>
              <a:tr h="484188">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400" u="none" strike="noStrike" dirty="0">
                          <a:effectLst/>
                          <a:latin typeface="Century Gothic" panose="020B0502020202020204" pitchFamily="34" charset="0"/>
                        </a:rPr>
                        <a:t> </a:t>
                      </a:r>
                    </a:p>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fontAlgn="ctr"/>
                      <a:r>
                        <a:rPr lang="en-US" sz="1600" u="none" strike="noStrike" dirty="0">
                          <a:effectLst/>
                          <a:latin typeface="Century Gothic" panose="020B0502020202020204" pitchFamily="34" charset="0"/>
                        </a:rPr>
                        <a:t>100 DAYS</a:t>
                      </a:r>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74295" marR="12383" marT="12383"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ctr"/>
                      <a:r>
                        <a:rPr lang="en-US" sz="1600" u="none" strike="noStrike" dirty="0">
                          <a:effectLst/>
                          <a:latin typeface="Century Gothic" panose="020B0502020202020204" pitchFamily="34" charset="0"/>
                        </a:rPr>
                        <a:t>1 YEAR</a:t>
                      </a:r>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74295" marR="12383" marT="12383"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0081796"/>
                  </a:ext>
                </a:extLst>
              </a:tr>
              <a:tr h="484188">
                <a:tc>
                  <a:txBody>
                    <a:bodyPr/>
                    <a:lstStyle/>
                    <a:p>
                      <a:pPr algn="l" fontAlgn="ctr"/>
                      <a:r>
                        <a:rPr lang="en-US" sz="1300" b="1" u="none" strike="noStrike" dirty="0">
                          <a:effectLst/>
                          <a:latin typeface="Century Gothic" panose="020B0502020202020204" pitchFamily="34" charset="0"/>
                        </a:rPr>
                        <a:t>FINANCIAL SYNERGIES</a:t>
                      </a:r>
                      <a:endParaRPr lang="en-US" sz="1300" b="1" i="0" u="none" strike="noStrike" dirty="0">
                        <a:solidFill>
                          <a:srgbClr val="000000"/>
                        </a:solidFill>
                        <a:effectLst/>
                        <a:latin typeface="Century Gothic" panose="020B0502020202020204" pitchFamily="34" charset="0"/>
                      </a:endParaRPr>
                    </a:p>
                  </a:txBody>
                  <a:tcPr marL="74295"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STATUS</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ACTUAL</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PLAN</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ACTUAL</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1300" b="1" u="none" strike="noStrike" dirty="0">
                          <a:effectLst/>
                          <a:latin typeface="Century Gothic" panose="020B0502020202020204" pitchFamily="34" charset="0"/>
                        </a:rPr>
                        <a:t>PLAN</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72972392"/>
                  </a:ext>
                </a:extLst>
              </a:tr>
              <a:tr h="774700">
                <a:tc>
                  <a:txBody>
                    <a:bodyPr/>
                    <a:lstStyle/>
                    <a:p>
                      <a:pPr algn="l" fontAlgn="ctr"/>
                      <a:r>
                        <a:rPr lang="en-US" sz="1300" u="none" strike="noStrike" dirty="0">
                          <a:effectLst/>
                          <a:latin typeface="Century Gothic" panose="020B0502020202020204" pitchFamily="34" charset="0"/>
                        </a:rPr>
                        <a:t>Reduce Operating Costs by $25 Million</a:t>
                      </a:r>
                      <a:endParaRPr lang="en-US" sz="1300" b="0" i="0" u="none" strike="noStrike" dirty="0">
                        <a:solidFill>
                          <a:srgbClr val="000000"/>
                        </a:solidFill>
                        <a:effectLst/>
                        <a:latin typeface="Century Gothic" panose="020B0502020202020204" pitchFamily="34" charset="0"/>
                      </a:endParaRPr>
                    </a:p>
                  </a:txBody>
                  <a:tcPr marL="74295"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u="none" strike="noStrike" dirty="0">
                          <a:effectLst/>
                          <a:latin typeface="Century Gothic" panose="020B0502020202020204" pitchFamily="34" charset="0"/>
                        </a:rPr>
                        <a:t>ON PLAN</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l" fontAlgn="ctr"/>
                      <a:r>
                        <a:rPr lang="en-US" sz="1300" u="none" strike="noStrike" dirty="0">
                          <a:effectLst/>
                          <a:latin typeface="Century Gothic" panose="020B0502020202020204" pitchFamily="34" charset="0"/>
                        </a:rPr>
                        <a:t> $           17,000 </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300" u="none" strike="noStrike" dirty="0">
                          <a:effectLst/>
                          <a:latin typeface="Century Gothic" panose="020B0502020202020204" pitchFamily="34" charset="0"/>
                        </a:rPr>
                        <a:t> $           15,000 </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300" u="none" strike="noStrike" dirty="0">
                          <a:effectLst/>
                          <a:latin typeface="Century Gothic" panose="020B0502020202020204" pitchFamily="34" charset="0"/>
                        </a:rPr>
                        <a:t> $                   -   </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300" u="none" strike="noStrike">
                          <a:effectLst/>
                          <a:latin typeface="Century Gothic" panose="020B0502020202020204" pitchFamily="34" charset="0"/>
                        </a:rPr>
                        <a:t> $           25,000 </a:t>
                      </a:r>
                      <a:endParaRPr lang="en-US" sz="1300" b="0" i="0" u="none" strike="noStrike">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4583716"/>
                  </a:ext>
                </a:extLst>
              </a:tr>
              <a:tr h="774700">
                <a:tc>
                  <a:txBody>
                    <a:bodyPr/>
                    <a:lstStyle/>
                    <a:p>
                      <a:pPr algn="l" fontAlgn="ctr"/>
                      <a:r>
                        <a:rPr lang="en-US" sz="1300" u="none" strike="noStrike" dirty="0">
                          <a:effectLst/>
                          <a:latin typeface="Century Gothic" panose="020B0502020202020204" pitchFamily="34" charset="0"/>
                        </a:rPr>
                        <a:t>Reduce SG&amp;A Headcount Expenses </a:t>
                      </a:r>
                      <a:br>
                        <a:rPr lang="en-US" sz="1300" u="none" strike="noStrike" dirty="0">
                          <a:effectLst/>
                          <a:latin typeface="Century Gothic" panose="020B0502020202020204" pitchFamily="34" charset="0"/>
                        </a:rPr>
                      </a:br>
                      <a:r>
                        <a:rPr lang="en-US" sz="1300" u="none" strike="noStrike" dirty="0">
                          <a:effectLst/>
                          <a:latin typeface="Century Gothic" panose="020B0502020202020204" pitchFamily="34" charset="0"/>
                        </a:rPr>
                        <a:t>by $500K</a:t>
                      </a:r>
                      <a:endParaRPr lang="en-US" sz="1300" b="0" i="0" u="none" strike="noStrike" dirty="0">
                        <a:solidFill>
                          <a:srgbClr val="000000"/>
                        </a:solidFill>
                        <a:effectLst/>
                        <a:latin typeface="Century Gothic" panose="020B0502020202020204" pitchFamily="34" charset="0"/>
                      </a:endParaRPr>
                    </a:p>
                  </a:txBody>
                  <a:tcPr marL="74295"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u="none" strike="noStrike" dirty="0">
                          <a:effectLst/>
                          <a:latin typeface="Century Gothic" panose="020B0502020202020204" pitchFamily="34" charset="0"/>
                        </a:rPr>
                        <a:t>ON PLAN</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l" fontAlgn="ctr"/>
                      <a:r>
                        <a:rPr lang="en-US" sz="1300" u="none" strike="noStrike" dirty="0">
                          <a:effectLst/>
                          <a:latin typeface="Century Gothic" panose="020B0502020202020204" pitchFamily="34" charset="0"/>
                        </a:rPr>
                        <a:t> $                300 </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300" u="none" strike="noStrike" dirty="0">
                          <a:effectLst/>
                          <a:latin typeface="Century Gothic" panose="020B0502020202020204" pitchFamily="34" charset="0"/>
                        </a:rPr>
                        <a:t> $                380 </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300" u="none" strike="noStrike" dirty="0">
                          <a:effectLst/>
                          <a:latin typeface="Century Gothic" panose="020B0502020202020204" pitchFamily="34" charset="0"/>
                        </a:rPr>
                        <a:t> $                   -   </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300" u="none" strike="noStrike" dirty="0">
                          <a:effectLst/>
                          <a:latin typeface="Century Gothic" panose="020B0502020202020204" pitchFamily="34" charset="0"/>
                        </a:rPr>
                        <a:t> $                500 </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00381453"/>
                  </a:ext>
                </a:extLst>
              </a:tr>
              <a:tr h="581025">
                <a:tc>
                  <a:txBody>
                    <a:bodyPr/>
                    <a:lstStyle/>
                    <a:p>
                      <a:pPr algn="r" fontAlgn="ctr"/>
                      <a:r>
                        <a:rPr lang="en-US" sz="1300" b="1" u="none" strike="noStrike" dirty="0">
                          <a:effectLst/>
                          <a:latin typeface="Century Gothic" panose="020B0502020202020204" pitchFamily="34" charset="0"/>
                        </a:rPr>
                        <a:t>TOTAL FINANCIAL SYNERGIES</a:t>
                      </a:r>
                      <a:endParaRPr lang="en-US" sz="1300" b="1" i="0" u="none" strike="noStrike" dirty="0">
                        <a:solidFill>
                          <a:srgbClr val="000000"/>
                        </a:solidFill>
                        <a:effectLst/>
                        <a:latin typeface="Century Gothic" panose="020B0502020202020204" pitchFamily="34" charset="0"/>
                      </a:endParaRPr>
                    </a:p>
                  </a:txBody>
                  <a:tcPr marL="12383" marR="74295"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300" u="none" strike="noStrike" dirty="0">
                          <a:effectLst/>
                          <a:latin typeface="Century Gothic" panose="020B0502020202020204" pitchFamily="34" charset="0"/>
                        </a:rPr>
                        <a:t>ON PLAN</a:t>
                      </a:r>
                      <a:endParaRPr lang="en-US" sz="1300" b="0"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l" fontAlgn="ctr"/>
                      <a:r>
                        <a:rPr lang="en-US" sz="1300" b="1" u="none" strike="noStrike" dirty="0">
                          <a:effectLst/>
                          <a:latin typeface="Century Gothic" panose="020B0502020202020204" pitchFamily="34" charset="0"/>
                        </a:rPr>
                        <a:t> $           17,300 </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300" b="1" u="none" strike="noStrike" dirty="0">
                          <a:effectLst/>
                          <a:latin typeface="Century Gothic" panose="020B0502020202020204" pitchFamily="34" charset="0"/>
                        </a:rPr>
                        <a:t> $           15,380 </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300" b="1" u="none" strike="noStrike" dirty="0">
                          <a:effectLst/>
                          <a:latin typeface="Century Gothic" panose="020B0502020202020204" pitchFamily="34" charset="0"/>
                        </a:rPr>
                        <a:t> $                  -   </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1300" b="1" u="none" strike="noStrike" dirty="0">
                          <a:effectLst/>
                          <a:latin typeface="Century Gothic" panose="020B0502020202020204" pitchFamily="34" charset="0"/>
                        </a:rPr>
                        <a:t> $           25,500 </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08725896"/>
                  </a:ext>
                </a:extLst>
              </a:tr>
            </a:tbl>
          </a:graphicData>
        </a:graphic>
      </p:graphicFrame>
      <p:sp>
        <p:nvSpPr>
          <p:cNvPr id="6" name="TextBox 5">
            <a:extLst>
              <a:ext uri="{FF2B5EF4-FFF2-40B4-BE49-F238E27FC236}">
                <a16:creationId xmlns:a16="http://schemas.microsoft.com/office/drawing/2014/main" id="{CDA5E697-D1CC-B843-9290-67DD0E86D65E}"/>
              </a:ext>
            </a:extLst>
          </p:cNvPr>
          <p:cNvSpPr txBox="1"/>
          <p:nvPr/>
        </p:nvSpPr>
        <p:spPr>
          <a:xfrm>
            <a:off x="499110" y="444500"/>
            <a:ext cx="3920490" cy="461665"/>
          </a:xfrm>
          <a:prstGeom prst="rect">
            <a:avLst/>
          </a:prstGeom>
          <a:noFill/>
        </p:spPr>
        <p:txBody>
          <a:bodyPr wrap="square" rtlCol="0">
            <a:spAutoFit/>
          </a:bodyPr>
          <a:lstStyle/>
          <a:p>
            <a:r>
              <a:rPr lang="en-US" sz="2400" b="1" dirty="0">
                <a:latin typeface="Century Gothic" panose="020B0502020202020204" pitchFamily="34" charset="0"/>
              </a:rPr>
              <a:t>FINANCIAL SYNERGIES</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INTEGRATION SCORECARD | OPERATIONAL SYNERGIES</a:t>
            </a:r>
          </a:p>
        </p:txBody>
      </p:sp>
      <p:graphicFrame>
        <p:nvGraphicFramePr>
          <p:cNvPr id="4" name="Table 3">
            <a:extLst>
              <a:ext uri="{FF2B5EF4-FFF2-40B4-BE49-F238E27FC236}">
                <a16:creationId xmlns:a16="http://schemas.microsoft.com/office/drawing/2014/main" id="{83E558D7-B324-C340-8A31-FCB05698702A}"/>
              </a:ext>
            </a:extLst>
          </p:cNvPr>
          <p:cNvGraphicFramePr>
            <a:graphicFrameLocks noGrp="1"/>
          </p:cNvGraphicFramePr>
          <p:nvPr>
            <p:extLst>
              <p:ext uri="{D42A27DB-BD31-4B8C-83A1-F6EECF244321}">
                <p14:modId xmlns:p14="http://schemas.microsoft.com/office/powerpoint/2010/main" val="664957782"/>
              </p:ext>
            </p:extLst>
          </p:nvPr>
        </p:nvGraphicFramePr>
        <p:xfrm>
          <a:off x="499110" y="1651000"/>
          <a:ext cx="11193779" cy="3098801"/>
        </p:xfrm>
        <a:graphic>
          <a:graphicData uri="http://schemas.openxmlformats.org/drawingml/2006/table">
            <a:tbl>
              <a:tblPr>
                <a:effectLst>
                  <a:outerShdw blurRad="88900" dist="101600" dir="8100000" algn="tr" rotWithShape="0">
                    <a:schemeClr val="tx1">
                      <a:lumMod val="75000"/>
                      <a:lumOff val="25000"/>
                      <a:alpha val="40000"/>
                    </a:schemeClr>
                  </a:outerShdw>
                </a:effectLst>
                <a:tableStyleId>{5C22544A-7EE6-4342-B048-85BDC9FD1C3A}</a:tableStyleId>
              </a:tblPr>
              <a:tblGrid>
                <a:gridCol w="3743615">
                  <a:extLst>
                    <a:ext uri="{9D8B030D-6E8A-4147-A177-3AD203B41FA5}">
                      <a16:colId xmlns:a16="http://schemas.microsoft.com/office/drawing/2014/main" val="2507041057"/>
                    </a:ext>
                  </a:extLst>
                </a:gridCol>
                <a:gridCol w="1964472">
                  <a:extLst>
                    <a:ext uri="{9D8B030D-6E8A-4147-A177-3AD203B41FA5}">
                      <a16:colId xmlns:a16="http://schemas.microsoft.com/office/drawing/2014/main" val="1002563942"/>
                    </a:ext>
                  </a:extLst>
                </a:gridCol>
                <a:gridCol w="1371423">
                  <a:extLst>
                    <a:ext uri="{9D8B030D-6E8A-4147-A177-3AD203B41FA5}">
                      <a16:colId xmlns:a16="http://schemas.microsoft.com/office/drawing/2014/main" val="225137704"/>
                    </a:ext>
                  </a:extLst>
                </a:gridCol>
                <a:gridCol w="1371423">
                  <a:extLst>
                    <a:ext uri="{9D8B030D-6E8A-4147-A177-3AD203B41FA5}">
                      <a16:colId xmlns:a16="http://schemas.microsoft.com/office/drawing/2014/main" val="2373630568"/>
                    </a:ext>
                  </a:extLst>
                </a:gridCol>
                <a:gridCol w="1371423">
                  <a:extLst>
                    <a:ext uri="{9D8B030D-6E8A-4147-A177-3AD203B41FA5}">
                      <a16:colId xmlns:a16="http://schemas.microsoft.com/office/drawing/2014/main" val="1034163968"/>
                    </a:ext>
                  </a:extLst>
                </a:gridCol>
                <a:gridCol w="1371423">
                  <a:extLst>
                    <a:ext uri="{9D8B030D-6E8A-4147-A177-3AD203B41FA5}">
                      <a16:colId xmlns:a16="http://schemas.microsoft.com/office/drawing/2014/main" val="3346420558"/>
                    </a:ext>
                  </a:extLst>
                </a:gridCol>
              </a:tblGrid>
              <a:tr h="484188">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400" u="none" strike="noStrike" dirty="0">
                          <a:effectLst/>
                          <a:latin typeface="Century Gothic" panose="020B0502020202020204" pitchFamily="34" charset="0"/>
                        </a:rPr>
                        <a:t> </a:t>
                      </a:r>
                    </a:p>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fontAlgn="ctr"/>
                      <a:r>
                        <a:rPr lang="en-US" sz="1600" u="none" strike="noStrike" dirty="0">
                          <a:effectLst/>
                          <a:latin typeface="Century Gothic" panose="020B0502020202020204" pitchFamily="34" charset="0"/>
                        </a:rPr>
                        <a:t>100 DAYS</a:t>
                      </a:r>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74295" marR="12383" marT="12383"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ctr"/>
                      <a:r>
                        <a:rPr lang="en-US" sz="1600" u="none" strike="noStrike" dirty="0">
                          <a:effectLst/>
                          <a:latin typeface="Century Gothic" panose="020B0502020202020204" pitchFamily="34" charset="0"/>
                        </a:rPr>
                        <a:t>1 YEAR</a:t>
                      </a:r>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74295" marR="12383" marT="12383"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0081796"/>
                  </a:ext>
                </a:extLst>
              </a:tr>
              <a:tr h="484188">
                <a:tc>
                  <a:txBody>
                    <a:bodyPr/>
                    <a:lstStyle/>
                    <a:p>
                      <a:pPr algn="l" fontAlgn="ctr"/>
                      <a:r>
                        <a:rPr lang="en-US" sz="1300" b="1" u="none" strike="noStrike" dirty="0">
                          <a:effectLst/>
                          <a:latin typeface="Century Gothic" panose="020B0502020202020204" pitchFamily="34" charset="0"/>
                        </a:rPr>
                        <a:t>FINANCIAL SYNERGIES</a:t>
                      </a:r>
                      <a:endParaRPr lang="en-US" sz="1300" b="1" i="0" u="none" strike="noStrike" dirty="0">
                        <a:solidFill>
                          <a:srgbClr val="000000"/>
                        </a:solidFill>
                        <a:effectLst/>
                        <a:latin typeface="Century Gothic" panose="020B0502020202020204" pitchFamily="34" charset="0"/>
                      </a:endParaRPr>
                    </a:p>
                  </a:txBody>
                  <a:tcPr marL="74295"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STATUS</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ACTUAL</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PLAN</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ACTUAL</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1300" b="1" u="none" strike="noStrike" dirty="0">
                          <a:effectLst/>
                          <a:latin typeface="Century Gothic" panose="020B0502020202020204" pitchFamily="34" charset="0"/>
                        </a:rPr>
                        <a:t>PLAN</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72972392"/>
                  </a:ext>
                </a:extLst>
              </a:tr>
              <a:tr h="774700">
                <a:tc>
                  <a:txBody>
                    <a:bodyPr/>
                    <a:lstStyle/>
                    <a:p>
                      <a:pPr algn="l" fontAlgn="ctr"/>
                      <a:r>
                        <a:rPr lang="en-US" sz="1300" b="0" i="0" u="none" strike="noStrike">
                          <a:solidFill>
                            <a:srgbClr val="000000"/>
                          </a:solidFill>
                          <a:effectLst/>
                          <a:latin typeface="Century Gothic" panose="020B0502020202020204" pitchFamily="34" charset="0"/>
                        </a:rPr>
                        <a:t>Decrease Inventory by $150 Million</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a:solidFill>
                            <a:srgbClr val="000000"/>
                          </a:solidFill>
                          <a:effectLst/>
                          <a:latin typeface="Century Gothic" panose="020B0502020202020204" pitchFamily="34" charset="0"/>
                        </a:rPr>
                        <a:t>ON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l" fontAlgn="ctr"/>
                      <a:r>
                        <a:rPr lang="en-US" sz="1300" b="0" i="0" u="none" strike="noStrike">
                          <a:solidFill>
                            <a:srgbClr val="000000"/>
                          </a:solidFill>
                          <a:effectLst/>
                          <a:latin typeface="Century Gothic" panose="020B0502020202020204" pitchFamily="34" charset="0"/>
                        </a:rPr>
                        <a:t> $           75,000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300" b="0" i="0" u="none" strike="noStrike">
                          <a:solidFill>
                            <a:srgbClr val="000000"/>
                          </a:solidFill>
                          <a:effectLst/>
                          <a:latin typeface="Century Gothic" panose="020B0502020202020204" pitchFamily="34" charset="0"/>
                        </a:rPr>
                        <a:t> $           80,000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300" b="0" i="0" u="none" strike="noStrike">
                          <a:solidFill>
                            <a:srgbClr val="000000"/>
                          </a:solidFill>
                          <a:effectLst/>
                          <a:latin typeface="Century Gothic" panose="020B0502020202020204" pitchFamily="34" charset="0"/>
                        </a:rPr>
                        <a:t> $                   -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300" b="0" i="0" u="none" strike="noStrike">
                          <a:solidFill>
                            <a:srgbClr val="000000"/>
                          </a:solidFill>
                          <a:effectLst/>
                          <a:latin typeface="Century Gothic" panose="020B0502020202020204" pitchFamily="34" charset="0"/>
                        </a:rPr>
                        <a:t> $         150,000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4583716"/>
                  </a:ext>
                </a:extLst>
              </a:tr>
              <a:tr h="774700">
                <a:tc>
                  <a:txBody>
                    <a:bodyPr/>
                    <a:lstStyle/>
                    <a:p>
                      <a:pPr algn="l" fontAlgn="ctr"/>
                      <a:r>
                        <a:rPr lang="en-US" sz="1300" b="0" i="0" u="none" strike="noStrike">
                          <a:solidFill>
                            <a:srgbClr val="000000"/>
                          </a:solidFill>
                          <a:effectLst/>
                          <a:latin typeface="Century Gothic" panose="020B0502020202020204" pitchFamily="34" charset="0"/>
                        </a:rPr>
                        <a:t>Reduce Headcount by 250 FTE</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dirty="0">
                          <a:solidFill>
                            <a:srgbClr val="000000"/>
                          </a:solidFill>
                          <a:effectLst/>
                          <a:latin typeface="Century Gothic" panose="020B0502020202020204" pitchFamily="34" charset="0"/>
                        </a:rPr>
                        <a:t>SLIGHTLY UNDER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r>
                        <a:rPr lang="en-US" sz="1300" b="0" i="0" u="none" strike="noStrike">
                          <a:solidFill>
                            <a:srgbClr val="000000"/>
                          </a:solidFill>
                          <a:effectLst/>
                          <a:latin typeface="Century Gothic" panose="020B0502020202020204" pitchFamily="34" charset="0"/>
                        </a:rPr>
                        <a:t> $             9,000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300" b="0" i="0" u="none" strike="noStrike">
                          <a:solidFill>
                            <a:srgbClr val="000000"/>
                          </a:solidFill>
                          <a:effectLst/>
                          <a:latin typeface="Century Gothic" panose="020B0502020202020204" pitchFamily="34" charset="0"/>
                        </a:rPr>
                        <a:t> $           10,000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300" b="0" i="0" u="none" strike="noStrike">
                          <a:solidFill>
                            <a:srgbClr val="000000"/>
                          </a:solidFill>
                          <a:effectLst/>
                          <a:latin typeface="Century Gothic" panose="020B0502020202020204" pitchFamily="34" charset="0"/>
                        </a:rPr>
                        <a:t> $                   -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300" b="0" i="0" u="none" strike="noStrike">
                          <a:solidFill>
                            <a:srgbClr val="000000"/>
                          </a:solidFill>
                          <a:effectLst/>
                          <a:latin typeface="Century Gothic" panose="020B0502020202020204" pitchFamily="34" charset="0"/>
                        </a:rPr>
                        <a:t> $           16,000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00381453"/>
                  </a:ext>
                </a:extLst>
              </a:tr>
              <a:tr h="581025">
                <a:tc>
                  <a:txBody>
                    <a:bodyPr/>
                    <a:lstStyle/>
                    <a:p>
                      <a:pPr algn="r" fontAlgn="ctr"/>
                      <a:r>
                        <a:rPr lang="en-US" sz="1300" b="1" i="0" u="none" strike="noStrike">
                          <a:solidFill>
                            <a:srgbClr val="000000"/>
                          </a:solidFill>
                          <a:effectLst/>
                          <a:latin typeface="Century Gothic" panose="020B0502020202020204" pitchFamily="34" charset="0"/>
                        </a:rPr>
                        <a:t>TOTAL OPERATIONAL SYNERGIES</a:t>
                      </a:r>
                    </a:p>
                  </a:txBody>
                  <a:tcPr marL="9525" marR="57150"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300" b="0" i="0" u="none" strike="noStrike" dirty="0">
                          <a:solidFill>
                            <a:srgbClr val="000000"/>
                          </a:solidFill>
                          <a:effectLst/>
                          <a:latin typeface="Century Gothic" panose="020B0502020202020204" pitchFamily="34" charset="0"/>
                        </a:rPr>
                        <a:t>SLIGHTLY UNDER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l" fontAlgn="ctr"/>
                      <a:r>
                        <a:rPr lang="en-US" sz="1300" b="1" i="0" u="none" strike="noStrike">
                          <a:solidFill>
                            <a:srgbClr val="000000"/>
                          </a:solidFill>
                          <a:effectLst/>
                          <a:latin typeface="Century Gothic" panose="020B0502020202020204" pitchFamily="34" charset="0"/>
                        </a:rPr>
                        <a:t> $           84,000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300" b="1" i="0" u="none" strike="noStrike">
                          <a:solidFill>
                            <a:srgbClr val="000000"/>
                          </a:solidFill>
                          <a:effectLst/>
                          <a:latin typeface="Century Gothic" panose="020B0502020202020204" pitchFamily="34" charset="0"/>
                        </a:rPr>
                        <a:t> $           90,000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300" b="1" i="0" u="none" strike="noStrike">
                          <a:solidFill>
                            <a:srgbClr val="000000"/>
                          </a:solidFill>
                          <a:effectLst/>
                          <a:latin typeface="Century Gothic" panose="020B0502020202020204" pitchFamily="34" charset="0"/>
                        </a:rPr>
                        <a:t> $                  -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1300" b="1" i="0" u="none" strike="noStrike" dirty="0">
                          <a:solidFill>
                            <a:srgbClr val="000000"/>
                          </a:solidFill>
                          <a:effectLst/>
                          <a:latin typeface="Century Gothic" panose="020B0502020202020204" pitchFamily="34" charset="0"/>
                        </a:rPr>
                        <a:t> $         166,000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08725896"/>
                  </a:ext>
                </a:extLst>
              </a:tr>
            </a:tbl>
          </a:graphicData>
        </a:graphic>
      </p:graphicFrame>
      <p:sp>
        <p:nvSpPr>
          <p:cNvPr id="6" name="TextBox 5">
            <a:extLst>
              <a:ext uri="{FF2B5EF4-FFF2-40B4-BE49-F238E27FC236}">
                <a16:creationId xmlns:a16="http://schemas.microsoft.com/office/drawing/2014/main" id="{CDA5E697-D1CC-B843-9290-67DD0E86D65E}"/>
              </a:ext>
            </a:extLst>
          </p:cNvPr>
          <p:cNvSpPr txBox="1"/>
          <p:nvPr/>
        </p:nvSpPr>
        <p:spPr>
          <a:xfrm>
            <a:off x="499110" y="444500"/>
            <a:ext cx="3920490" cy="461665"/>
          </a:xfrm>
          <a:prstGeom prst="rect">
            <a:avLst/>
          </a:prstGeom>
          <a:noFill/>
        </p:spPr>
        <p:txBody>
          <a:bodyPr wrap="square" rtlCol="0">
            <a:spAutoFit/>
          </a:bodyPr>
          <a:lstStyle/>
          <a:p>
            <a:r>
              <a:rPr lang="en-US" sz="2400" b="1" dirty="0">
                <a:latin typeface="Century Gothic" panose="020B0502020202020204" pitchFamily="34" charset="0"/>
              </a:rPr>
              <a:t>OPERATIONAL SYNERGIES</a:t>
            </a:r>
          </a:p>
        </p:txBody>
      </p:sp>
    </p:spTree>
    <p:extLst>
      <p:ext uri="{BB962C8B-B14F-4D97-AF65-F5344CB8AC3E}">
        <p14:creationId xmlns:p14="http://schemas.microsoft.com/office/powerpoint/2010/main" val="1813443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INTEGRATION SCORECARD | MARKET / CUSTOMER SYNERGIES</a:t>
            </a:r>
          </a:p>
        </p:txBody>
      </p:sp>
      <p:graphicFrame>
        <p:nvGraphicFramePr>
          <p:cNvPr id="4" name="Table 3">
            <a:extLst>
              <a:ext uri="{FF2B5EF4-FFF2-40B4-BE49-F238E27FC236}">
                <a16:creationId xmlns:a16="http://schemas.microsoft.com/office/drawing/2014/main" id="{83E558D7-B324-C340-8A31-FCB05698702A}"/>
              </a:ext>
            </a:extLst>
          </p:cNvPr>
          <p:cNvGraphicFramePr>
            <a:graphicFrameLocks noGrp="1"/>
          </p:cNvGraphicFramePr>
          <p:nvPr>
            <p:extLst>
              <p:ext uri="{D42A27DB-BD31-4B8C-83A1-F6EECF244321}">
                <p14:modId xmlns:p14="http://schemas.microsoft.com/office/powerpoint/2010/main" val="3039026791"/>
              </p:ext>
            </p:extLst>
          </p:nvPr>
        </p:nvGraphicFramePr>
        <p:xfrm>
          <a:off x="499110" y="1651000"/>
          <a:ext cx="11193779" cy="3292476"/>
        </p:xfrm>
        <a:graphic>
          <a:graphicData uri="http://schemas.openxmlformats.org/drawingml/2006/table">
            <a:tbl>
              <a:tblPr>
                <a:effectLst>
                  <a:outerShdw blurRad="88900" dist="101600" dir="8100000" algn="tr" rotWithShape="0">
                    <a:schemeClr val="tx1">
                      <a:lumMod val="75000"/>
                      <a:lumOff val="25000"/>
                      <a:alpha val="40000"/>
                    </a:schemeClr>
                  </a:outerShdw>
                </a:effectLst>
                <a:tableStyleId>{5C22544A-7EE6-4342-B048-85BDC9FD1C3A}</a:tableStyleId>
              </a:tblPr>
              <a:tblGrid>
                <a:gridCol w="3743615">
                  <a:extLst>
                    <a:ext uri="{9D8B030D-6E8A-4147-A177-3AD203B41FA5}">
                      <a16:colId xmlns:a16="http://schemas.microsoft.com/office/drawing/2014/main" val="2507041057"/>
                    </a:ext>
                  </a:extLst>
                </a:gridCol>
                <a:gridCol w="1964472">
                  <a:extLst>
                    <a:ext uri="{9D8B030D-6E8A-4147-A177-3AD203B41FA5}">
                      <a16:colId xmlns:a16="http://schemas.microsoft.com/office/drawing/2014/main" val="1002563942"/>
                    </a:ext>
                  </a:extLst>
                </a:gridCol>
                <a:gridCol w="1371423">
                  <a:extLst>
                    <a:ext uri="{9D8B030D-6E8A-4147-A177-3AD203B41FA5}">
                      <a16:colId xmlns:a16="http://schemas.microsoft.com/office/drawing/2014/main" val="225137704"/>
                    </a:ext>
                  </a:extLst>
                </a:gridCol>
                <a:gridCol w="1371423">
                  <a:extLst>
                    <a:ext uri="{9D8B030D-6E8A-4147-A177-3AD203B41FA5}">
                      <a16:colId xmlns:a16="http://schemas.microsoft.com/office/drawing/2014/main" val="2373630568"/>
                    </a:ext>
                  </a:extLst>
                </a:gridCol>
                <a:gridCol w="1371423">
                  <a:extLst>
                    <a:ext uri="{9D8B030D-6E8A-4147-A177-3AD203B41FA5}">
                      <a16:colId xmlns:a16="http://schemas.microsoft.com/office/drawing/2014/main" val="1034163968"/>
                    </a:ext>
                  </a:extLst>
                </a:gridCol>
                <a:gridCol w="1371423">
                  <a:extLst>
                    <a:ext uri="{9D8B030D-6E8A-4147-A177-3AD203B41FA5}">
                      <a16:colId xmlns:a16="http://schemas.microsoft.com/office/drawing/2014/main" val="3346420558"/>
                    </a:ext>
                  </a:extLst>
                </a:gridCol>
              </a:tblGrid>
              <a:tr h="484188">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400" u="none" strike="noStrike" dirty="0">
                          <a:effectLst/>
                          <a:latin typeface="Century Gothic" panose="020B0502020202020204" pitchFamily="34" charset="0"/>
                        </a:rPr>
                        <a:t> </a:t>
                      </a:r>
                    </a:p>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fontAlgn="ctr"/>
                      <a:r>
                        <a:rPr lang="en-US" sz="1600" u="none" strike="noStrike" dirty="0">
                          <a:effectLst/>
                          <a:latin typeface="Century Gothic" panose="020B0502020202020204" pitchFamily="34" charset="0"/>
                        </a:rPr>
                        <a:t>100 DAYS</a:t>
                      </a:r>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74295" marR="12383" marT="12383"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ctr"/>
                      <a:r>
                        <a:rPr lang="en-US" sz="1600" u="none" strike="noStrike" dirty="0">
                          <a:effectLst/>
                          <a:latin typeface="Century Gothic" panose="020B0502020202020204" pitchFamily="34" charset="0"/>
                        </a:rPr>
                        <a:t>1 YEAR</a:t>
                      </a:r>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74295" marR="12383" marT="12383"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0081796"/>
                  </a:ext>
                </a:extLst>
              </a:tr>
              <a:tr h="484188">
                <a:tc>
                  <a:txBody>
                    <a:bodyPr/>
                    <a:lstStyle/>
                    <a:p>
                      <a:pPr algn="l" fontAlgn="ctr"/>
                      <a:r>
                        <a:rPr lang="en-US" sz="1300" b="1" u="none" strike="noStrike" dirty="0">
                          <a:effectLst/>
                          <a:latin typeface="Century Gothic" panose="020B0502020202020204" pitchFamily="34" charset="0"/>
                        </a:rPr>
                        <a:t>MARKET / CUSTOMER SYNERGIES</a:t>
                      </a:r>
                      <a:endParaRPr lang="en-US" sz="1300" b="1" i="0" u="none" strike="noStrike" dirty="0">
                        <a:solidFill>
                          <a:srgbClr val="000000"/>
                        </a:solidFill>
                        <a:effectLst/>
                        <a:latin typeface="Century Gothic" panose="020B0502020202020204" pitchFamily="34" charset="0"/>
                      </a:endParaRPr>
                    </a:p>
                  </a:txBody>
                  <a:tcPr marL="74295"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STATUS</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ACTUAL</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PLAN</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ACTUAL</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1300" b="1" u="none" strike="noStrike" dirty="0">
                          <a:effectLst/>
                          <a:latin typeface="Century Gothic" panose="020B0502020202020204" pitchFamily="34" charset="0"/>
                        </a:rPr>
                        <a:t>PLAN</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72972392"/>
                  </a:ext>
                </a:extLst>
              </a:tr>
              <a:tr h="774700">
                <a:tc>
                  <a:txBody>
                    <a:bodyPr/>
                    <a:lstStyle/>
                    <a:p>
                      <a:pPr algn="l" fontAlgn="ctr"/>
                      <a:r>
                        <a:rPr lang="en-US" sz="1300" b="0" i="0" u="none" strike="noStrike">
                          <a:solidFill>
                            <a:srgbClr val="000000"/>
                          </a:solidFill>
                          <a:effectLst/>
                          <a:latin typeface="Century Gothic" panose="020B0502020202020204" pitchFamily="34" charset="0"/>
                        </a:rPr>
                        <a:t>&gt;98% Retention of Key Customers</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a:solidFill>
                            <a:srgbClr val="000000"/>
                          </a:solidFill>
                          <a:effectLst/>
                          <a:latin typeface="Century Gothic" panose="020B0502020202020204" pitchFamily="34" charset="0"/>
                        </a:rPr>
                        <a:t>ON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ctr"/>
                      <a:r>
                        <a:rPr lang="en-US" sz="1300" b="0" i="0" u="none" strike="noStrike">
                          <a:solidFill>
                            <a:srgbClr val="000000"/>
                          </a:solidFill>
                          <a:effectLst/>
                          <a:latin typeface="Century Gothic" panose="020B0502020202020204" pitchFamily="34" charset="0"/>
                        </a:rPr>
                        <a:t>98%</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98%</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a:solidFill>
                            <a:srgbClr val="000000"/>
                          </a:solidFill>
                          <a:effectLst/>
                          <a:latin typeface="Century Gothic" panose="020B0502020202020204" pitchFamily="34" charset="0"/>
                        </a:rPr>
                        <a:t>98%</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4583716"/>
                  </a:ext>
                </a:extLst>
              </a:tr>
              <a:tr h="774700">
                <a:tc>
                  <a:txBody>
                    <a:bodyPr/>
                    <a:lstStyle/>
                    <a:p>
                      <a:pPr algn="l" fontAlgn="ctr"/>
                      <a:r>
                        <a:rPr lang="en-US" sz="1300" b="0" i="0" u="none" strike="noStrike">
                          <a:solidFill>
                            <a:srgbClr val="000000"/>
                          </a:solidFill>
                          <a:effectLst/>
                          <a:latin typeface="Century Gothic" panose="020B0502020202020204" pitchFamily="34" charset="0"/>
                        </a:rPr>
                        <a:t>Increase Market Share by 5%</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dirty="0">
                          <a:solidFill>
                            <a:srgbClr val="000000"/>
                          </a:solidFill>
                          <a:effectLst/>
                          <a:latin typeface="Century Gothic" panose="020B0502020202020204" pitchFamily="34" charset="0"/>
                        </a:rPr>
                        <a:t>OFF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ctr"/>
                      <a:r>
                        <a:rPr lang="en-US" sz="1300" b="0" i="0" u="none" strike="noStrike">
                          <a:solidFill>
                            <a:srgbClr val="000000"/>
                          </a:solidFill>
                          <a:effectLst/>
                          <a:latin typeface="Century Gothic" panose="020B0502020202020204" pitchFamily="34" charset="0"/>
                        </a:rPr>
                        <a:t>-1%</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3%</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a:solidFill>
                            <a:srgbClr val="000000"/>
                          </a:solidFill>
                          <a:effectLst/>
                          <a:latin typeface="Century Gothic" panose="020B0502020202020204" pitchFamily="34" charset="0"/>
                        </a:rPr>
                        <a:t>5%</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50584868"/>
                  </a:ext>
                </a:extLst>
              </a:tr>
              <a:tr h="774700">
                <a:tc>
                  <a:txBody>
                    <a:bodyPr/>
                    <a:lstStyle/>
                    <a:p>
                      <a:pPr algn="l" fontAlgn="ctr"/>
                      <a:r>
                        <a:rPr lang="en-US" sz="1300" b="0" i="0" u="none" strike="noStrike">
                          <a:solidFill>
                            <a:srgbClr val="000000"/>
                          </a:solidFill>
                          <a:effectLst/>
                          <a:latin typeface="Century Gothic" panose="020B0502020202020204" pitchFamily="34" charset="0"/>
                        </a:rPr>
                        <a:t>Other</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dirty="0">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dirty="0">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00381453"/>
                  </a:ext>
                </a:extLst>
              </a:tr>
            </a:tbl>
          </a:graphicData>
        </a:graphic>
      </p:graphicFrame>
      <p:sp>
        <p:nvSpPr>
          <p:cNvPr id="6" name="TextBox 5">
            <a:extLst>
              <a:ext uri="{FF2B5EF4-FFF2-40B4-BE49-F238E27FC236}">
                <a16:creationId xmlns:a16="http://schemas.microsoft.com/office/drawing/2014/main" id="{CDA5E697-D1CC-B843-9290-67DD0E86D65E}"/>
              </a:ext>
            </a:extLst>
          </p:cNvPr>
          <p:cNvSpPr txBox="1"/>
          <p:nvPr/>
        </p:nvSpPr>
        <p:spPr>
          <a:xfrm>
            <a:off x="499109" y="444500"/>
            <a:ext cx="6162947" cy="461665"/>
          </a:xfrm>
          <a:prstGeom prst="rect">
            <a:avLst/>
          </a:prstGeom>
          <a:noFill/>
        </p:spPr>
        <p:txBody>
          <a:bodyPr wrap="square" rtlCol="0">
            <a:spAutoFit/>
          </a:bodyPr>
          <a:lstStyle/>
          <a:p>
            <a:r>
              <a:rPr lang="en-US" sz="2400" b="1" dirty="0">
                <a:latin typeface="Century Gothic" panose="020B0502020202020204" pitchFamily="34" charset="0"/>
              </a:rPr>
              <a:t>MARKET / CUSTOMER SYNERGIES</a:t>
            </a:r>
          </a:p>
        </p:txBody>
      </p:sp>
    </p:spTree>
    <p:extLst>
      <p:ext uri="{BB962C8B-B14F-4D97-AF65-F5344CB8AC3E}">
        <p14:creationId xmlns:p14="http://schemas.microsoft.com/office/powerpoint/2010/main" val="293753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INTEGRATION SCORECARD | PROJECT</a:t>
            </a:r>
          </a:p>
        </p:txBody>
      </p:sp>
      <p:graphicFrame>
        <p:nvGraphicFramePr>
          <p:cNvPr id="4" name="Table 3">
            <a:extLst>
              <a:ext uri="{FF2B5EF4-FFF2-40B4-BE49-F238E27FC236}">
                <a16:creationId xmlns:a16="http://schemas.microsoft.com/office/drawing/2014/main" id="{83E558D7-B324-C340-8A31-FCB05698702A}"/>
              </a:ext>
            </a:extLst>
          </p:cNvPr>
          <p:cNvGraphicFramePr>
            <a:graphicFrameLocks noGrp="1"/>
          </p:cNvGraphicFramePr>
          <p:nvPr>
            <p:extLst>
              <p:ext uri="{D42A27DB-BD31-4B8C-83A1-F6EECF244321}">
                <p14:modId xmlns:p14="http://schemas.microsoft.com/office/powerpoint/2010/main" val="2065750252"/>
              </p:ext>
            </p:extLst>
          </p:nvPr>
        </p:nvGraphicFramePr>
        <p:xfrm>
          <a:off x="499110" y="470061"/>
          <a:ext cx="11193779" cy="5616576"/>
        </p:xfrm>
        <a:graphic>
          <a:graphicData uri="http://schemas.openxmlformats.org/drawingml/2006/table">
            <a:tbl>
              <a:tblPr>
                <a:effectLst>
                  <a:outerShdw blurRad="88900" dist="101600" dir="8100000" algn="tr" rotWithShape="0">
                    <a:schemeClr val="tx1">
                      <a:lumMod val="75000"/>
                      <a:lumOff val="25000"/>
                      <a:alpha val="40000"/>
                    </a:schemeClr>
                  </a:outerShdw>
                </a:effectLst>
                <a:tableStyleId>{5C22544A-7EE6-4342-B048-85BDC9FD1C3A}</a:tableStyleId>
              </a:tblPr>
              <a:tblGrid>
                <a:gridCol w="3743615">
                  <a:extLst>
                    <a:ext uri="{9D8B030D-6E8A-4147-A177-3AD203B41FA5}">
                      <a16:colId xmlns:a16="http://schemas.microsoft.com/office/drawing/2014/main" val="2507041057"/>
                    </a:ext>
                  </a:extLst>
                </a:gridCol>
                <a:gridCol w="1964472">
                  <a:extLst>
                    <a:ext uri="{9D8B030D-6E8A-4147-A177-3AD203B41FA5}">
                      <a16:colId xmlns:a16="http://schemas.microsoft.com/office/drawing/2014/main" val="1002563942"/>
                    </a:ext>
                  </a:extLst>
                </a:gridCol>
                <a:gridCol w="1371423">
                  <a:extLst>
                    <a:ext uri="{9D8B030D-6E8A-4147-A177-3AD203B41FA5}">
                      <a16:colId xmlns:a16="http://schemas.microsoft.com/office/drawing/2014/main" val="225137704"/>
                    </a:ext>
                  </a:extLst>
                </a:gridCol>
                <a:gridCol w="1371423">
                  <a:extLst>
                    <a:ext uri="{9D8B030D-6E8A-4147-A177-3AD203B41FA5}">
                      <a16:colId xmlns:a16="http://schemas.microsoft.com/office/drawing/2014/main" val="2373630568"/>
                    </a:ext>
                  </a:extLst>
                </a:gridCol>
                <a:gridCol w="1371423">
                  <a:extLst>
                    <a:ext uri="{9D8B030D-6E8A-4147-A177-3AD203B41FA5}">
                      <a16:colId xmlns:a16="http://schemas.microsoft.com/office/drawing/2014/main" val="1034163968"/>
                    </a:ext>
                  </a:extLst>
                </a:gridCol>
                <a:gridCol w="1371423">
                  <a:extLst>
                    <a:ext uri="{9D8B030D-6E8A-4147-A177-3AD203B41FA5}">
                      <a16:colId xmlns:a16="http://schemas.microsoft.com/office/drawing/2014/main" val="3346420558"/>
                    </a:ext>
                  </a:extLst>
                </a:gridCol>
              </a:tblGrid>
              <a:tr h="484188">
                <a:tc>
                  <a:txBody>
                    <a:bodyPr/>
                    <a:lstStyle/>
                    <a:p>
                      <a:pPr algn="l" fontAlgn="t"/>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400" u="none" strike="noStrike" dirty="0">
                          <a:effectLst/>
                          <a:latin typeface="Century Gothic" panose="020B0502020202020204" pitchFamily="34" charset="0"/>
                        </a:rPr>
                        <a:t> </a:t>
                      </a:r>
                    </a:p>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fontAlgn="ctr"/>
                      <a:r>
                        <a:rPr lang="en-US" sz="1600" u="none" strike="noStrike" dirty="0">
                          <a:effectLst/>
                          <a:latin typeface="Century Gothic" panose="020B0502020202020204" pitchFamily="34" charset="0"/>
                        </a:rPr>
                        <a:t>100 DAYS</a:t>
                      </a:r>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74295" marR="12383" marT="12383"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mpd="sng">
                      <a:noFill/>
                    </a:lnB>
                    <a:lnTlToBr w="12700" cmpd="sng">
                      <a:noFill/>
                      <a:prstDash val="solid"/>
                    </a:lnTlToBr>
                    <a:lnBlToTr w="12700" cmpd="sng">
                      <a:noFill/>
                      <a:prstDash val="solid"/>
                    </a:lnBlToTr>
                  </a:tcPr>
                </a:tc>
                <a:tc gridSpan="2">
                  <a:txBody>
                    <a:bodyPr/>
                    <a:lstStyle/>
                    <a:p>
                      <a:pPr algn="l" fontAlgn="ctr"/>
                      <a:r>
                        <a:rPr lang="en-US" sz="1600" u="none" strike="noStrike" dirty="0">
                          <a:effectLst/>
                          <a:latin typeface="Century Gothic" panose="020B0502020202020204" pitchFamily="34" charset="0"/>
                        </a:rPr>
                        <a:t>1 YEAR</a:t>
                      </a:r>
                      <a:r>
                        <a:rPr lang="en-US" sz="1400" u="none" strike="noStrike" dirty="0">
                          <a:effectLst/>
                          <a:latin typeface="Century Gothic" panose="020B0502020202020204" pitchFamily="34" charset="0"/>
                        </a:rPr>
                        <a:t> </a:t>
                      </a:r>
                      <a:endParaRPr lang="en-US" sz="1400" b="0" i="0" u="none" strike="noStrike" dirty="0">
                        <a:solidFill>
                          <a:srgbClr val="404040"/>
                        </a:solidFill>
                        <a:effectLst/>
                        <a:latin typeface="Century Gothic" panose="020B0502020202020204" pitchFamily="34" charset="0"/>
                      </a:endParaRPr>
                    </a:p>
                  </a:txBody>
                  <a:tcPr marL="74295" marR="12383" marT="12383"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fontAlgn="t"/>
                      <a:endParaRPr lang="en-US" sz="1400" b="0" i="0" u="none" strike="noStrike" dirty="0">
                        <a:solidFill>
                          <a:srgbClr val="404040"/>
                        </a:solidFill>
                        <a:effectLst/>
                        <a:latin typeface="Century Gothic" panose="020B0502020202020204" pitchFamily="34" charset="0"/>
                      </a:endParaRPr>
                    </a:p>
                  </a:txBody>
                  <a:tcPr marL="12383" marR="12383" marT="12383"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0081796"/>
                  </a:ext>
                </a:extLst>
              </a:tr>
              <a:tr h="484188">
                <a:tc>
                  <a:txBody>
                    <a:bodyPr/>
                    <a:lstStyle/>
                    <a:p>
                      <a:pPr algn="l" fontAlgn="ctr"/>
                      <a:r>
                        <a:rPr lang="en-US" sz="1300" b="1" u="none" strike="noStrike" dirty="0">
                          <a:effectLst/>
                          <a:latin typeface="Century Gothic" panose="020B0502020202020204" pitchFamily="34" charset="0"/>
                        </a:rPr>
                        <a:t>MARKET / CUSTOMER SYNERGIES</a:t>
                      </a:r>
                      <a:endParaRPr lang="en-US" sz="1300" b="1" i="0" u="none" strike="noStrike" dirty="0">
                        <a:solidFill>
                          <a:srgbClr val="000000"/>
                        </a:solidFill>
                        <a:effectLst/>
                        <a:latin typeface="Century Gothic" panose="020B0502020202020204" pitchFamily="34" charset="0"/>
                      </a:endParaRPr>
                    </a:p>
                  </a:txBody>
                  <a:tcPr marL="74295"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STATUS</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ACTUAL</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PLAN</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300" b="1" u="none" strike="noStrike" dirty="0">
                          <a:effectLst/>
                          <a:latin typeface="Century Gothic" panose="020B0502020202020204" pitchFamily="34" charset="0"/>
                        </a:rPr>
                        <a:t>ACTUAL</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1300" b="1" u="none" strike="noStrike" dirty="0">
                          <a:effectLst/>
                          <a:latin typeface="Century Gothic" panose="020B0502020202020204" pitchFamily="34" charset="0"/>
                        </a:rPr>
                        <a:t>PLAN</a:t>
                      </a:r>
                      <a:endParaRPr lang="en-US" sz="1300" b="1" i="0" u="none" strike="noStrike" dirty="0">
                        <a:solidFill>
                          <a:srgbClr val="000000"/>
                        </a:solidFill>
                        <a:effectLst/>
                        <a:latin typeface="Century Gothic" panose="020B0502020202020204" pitchFamily="34" charset="0"/>
                      </a:endParaRPr>
                    </a:p>
                  </a:txBody>
                  <a:tcPr marL="12383" marR="12383" marT="12383"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72972392"/>
                  </a:ext>
                </a:extLst>
              </a:tr>
              <a:tr h="774700">
                <a:tc>
                  <a:txBody>
                    <a:bodyPr/>
                    <a:lstStyle/>
                    <a:p>
                      <a:pPr algn="l" fontAlgn="ctr"/>
                      <a:r>
                        <a:rPr lang="en-US" sz="1300" b="0" i="0" u="none" strike="noStrike">
                          <a:solidFill>
                            <a:srgbClr val="000000"/>
                          </a:solidFill>
                          <a:effectLst/>
                          <a:latin typeface="Century Gothic" panose="020B0502020202020204" pitchFamily="34" charset="0"/>
                        </a:rPr>
                        <a:t>Retain at least 93% of Key Employees</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a:solidFill>
                            <a:srgbClr val="000000"/>
                          </a:solidFill>
                          <a:effectLst/>
                          <a:latin typeface="Century Gothic" panose="020B0502020202020204" pitchFamily="34" charset="0"/>
                        </a:rPr>
                        <a:t>ON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ctr"/>
                      <a:r>
                        <a:rPr lang="en-US" sz="1300" b="0" i="0" u="none" strike="noStrike">
                          <a:solidFill>
                            <a:srgbClr val="000000"/>
                          </a:solidFill>
                          <a:effectLst/>
                          <a:latin typeface="Century Gothic" panose="020B0502020202020204" pitchFamily="34" charset="0"/>
                        </a:rPr>
                        <a:t>92%</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96%</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a:solidFill>
                            <a:srgbClr val="000000"/>
                          </a:solidFill>
                          <a:effectLst/>
                          <a:latin typeface="Century Gothic" panose="020B0502020202020204" pitchFamily="34" charset="0"/>
                        </a:rPr>
                        <a:t>93%</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4583716"/>
                  </a:ext>
                </a:extLst>
              </a:tr>
              <a:tr h="774700">
                <a:tc>
                  <a:txBody>
                    <a:bodyPr/>
                    <a:lstStyle/>
                    <a:p>
                      <a:pPr algn="l" fontAlgn="ctr"/>
                      <a:r>
                        <a:rPr lang="en-US" sz="1300" b="0" i="0" u="none" strike="noStrike">
                          <a:solidFill>
                            <a:srgbClr val="000000"/>
                          </a:solidFill>
                          <a:effectLst/>
                          <a:latin typeface="Century Gothic" panose="020B0502020202020204" pitchFamily="34" charset="0"/>
                        </a:rPr>
                        <a:t>100% of "Critical Path" Milestones are completed on time and within budget</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dirty="0">
                          <a:solidFill>
                            <a:srgbClr val="000000"/>
                          </a:solidFill>
                          <a:effectLst/>
                          <a:latin typeface="Century Gothic" panose="020B0502020202020204" pitchFamily="34" charset="0"/>
                        </a:rPr>
                        <a:t>SLIGHTLY UNDER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r>
                        <a:rPr lang="en-US" sz="1300" b="0" i="0" u="none" strike="noStrike">
                          <a:solidFill>
                            <a:srgbClr val="000000"/>
                          </a:solidFill>
                          <a:effectLst/>
                          <a:latin typeface="Century Gothic" panose="020B0502020202020204" pitchFamily="34" charset="0"/>
                        </a:rPr>
                        <a:t>90%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100%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a:solidFill>
                            <a:srgbClr val="000000"/>
                          </a:solidFill>
                          <a:effectLst/>
                          <a:latin typeface="Century Gothic" panose="020B0502020202020204" pitchFamily="34" charset="0"/>
                        </a:rPr>
                        <a:t>100%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50584868"/>
                  </a:ext>
                </a:extLst>
              </a:tr>
              <a:tr h="774700">
                <a:tc>
                  <a:txBody>
                    <a:bodyPr/>
                    <a:lstStyle/>
                    <a:p>
                      <a:pPr algn="l" fontAlgn="ctr"/>
                      <a:r>
                        <a:rPr lang="en-US" sz="1300" b="0" i="0" u="none" strike="noStrike">
                          <a:solidFill>
                            <a:srgbClr val="000000"/>
                          </a:solidFill>
                          <a:effectLst/>
                          <a:latin typeface="Century Gothic" panose="020B0502020202020204" pitchFamily="34" charset="0"/>
                        </a:rPr>
                        <a:t>All Integration Teams follow the Project Governance Procedures with discipline</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dirty="0">
                          <a:solidFill>
                            <a:srgbClr val="000000"/>
                          </a:solidFill>
                          <a:effectLst/>
                          <a:latin typeface="Century Gothic" panose="020B0502020202020204" pitchFamily="34" charset="0"/>
                        </a:rPr>
                        <a:t>OFF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ctr"/>
                      <a:r>
                        <a:rPr lang="en-US" sz="1300" b="0" i="0" u="none" strike="noStrike">
                          <a:solidFill>
                            <a:srgbClr val="000000"/>
                          </a:solidFill>
                          <a:effectLst/>
                          <a:latin typeface="Century Gothic" panose="020B0502020202020204" pitchFamily="34" charset="0"/>
                        </a:rPr>
                        <a:t>95%</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100%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a:solidFill>
                            <a:srgbClr val="000000"/>
                          </a:solidFill>
                          <a:effectLst/>
                          <a:latin typeface="Century Gothic" panose="020B0502020202020204" pitchFamily="34" charset="0"/>
                        </a:rPr>
                        <a:t>100%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49233910"/>
                  </a:ext>
                </a:extLst>
              </a:tr>
              <a:tr h="774700">
                <a:tc>
                  <a:txBody>
                    <a:bodyPr/>
                    <a:lstStyle/>
                    <a:p>
                      <a:pPr algn="l" fontAlgn="ctr"/>
                      <a:r>
                        <a:rPr lang="en-US" sz="1300" b="0" i="0" u="none" strike="noStrike">
                          <a:solidFill>
                            <a:srgbClr val="000000"/>
                          </a:solidFill>
                          <a:effectLst/>
                          <a:latin typeface="Century Gothic" panose="020B0502020202020204" pitchFamily="34" charset="0"/>
                        </a:rPr>
                        <a:t>Stakeholders Rate Communications an average score of 4 / 5 on trust, timeliness, believability, and appropriateness</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dirty="0">
                          <a:solidFill>
                            <a:srgbClr val="000000"/>
                          </a:solidFill>
                          <a:effectLst/>
                          <a:latin typeface="Century Gothic" panose="020B0502020202020204" pitchFamily="34" charset="0"/>
                        </a:rPr>
                        <a:t>SLIGHTLY UNDER PLAN</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fontAlgn="ctr"/>
                      <a:r>
                        <a:rPr lang="en-US" sz="1300" b="0" i="0" u="none" strike="noStrike">
                          <a:solidFill>
                            <a:srgbClr val="000000"/>
                          </a:solidFill>
                          <a:effectLst/>
                          <a:latin typeface="Century Gothic" panose="020B0502020202020204" pitchFamily="34" charset="0"/>
                        </a:rPr>
                        <a:t>90%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100%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a:solidFill>
                            <a:srgbClr val="000000"/>
                          </a:solidFill>
                          <a:effectLst/>
                          <a:latin typeface="Century Gothic" panose="020B0502020202020204" pitchFamily="34" charset="0"/>
                        </a:rPr>
                        <a:t>100%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84570372"/>
                  </a:ext>
                </a:extLst>
              </a:tr>
              <a:tr h="774700">
                <a:tc>
                  <a:txBody>
                    <a:bodyPr/>
                    <a:lstStyle/>
                    <a:p>
                      <a:pPr algn="l" fontAlgn="ctr"/>
                      <a:r>
                        <a:rPr lang="en-US" sz="1300" b="0" i="0" u="none" strike="noStrike">
                          <a:solidFill>
                            <a:srgbClr val="000000"/>
                          </a:solidFill>
                          <a:effectLst/>
                          <a:latin typeface="Century Gothic" panose="020B0502020202020204" pitchFamily="34" charset="0"/>
                        </a:rPr>
                        <a:t>Other</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41138225"/>
                  </a:ext>
                </a:extLst>
              </a:tr>
              <a:tr h="774700">
                <a:tc>
                  <a:txBody>
                    <a:bodyPr/>
                    <a:lstStyle/>
                    <a:p>
                      <a:pPr algn="l" fontAlgn="ctr"/>
                      <a:r>
                        <a:rPr lang="en-US" sz="1300" b="0" i="0" u="none" strike="noStrike">
                          <a:solidFill>
                            <a:srgbClr val="000000"/>
                          </a:solidFill>
                          <a:effectLst/>
                          <a:latin typeface="Century Gothic" panose="020B0502020202020204" pitchFamily="34" charset="0"/>
                        </a:rPr>
                        <a:t>Other</a:t>
                      </a:r>
                    </a:p>
                  </a:txBody>
                  <a:tcPr marL="5715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300" b="0" i="0" u="none" strike="noStrike">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1300" b="0" i="0" u="none" strike="noStrike" dirty="0">
                          <a:solidFill>
                            <a:srgbClr val="000000"/>
                          </a:solidFill>
                          <a:effectLst/>
                          <a:latin typeface="Century Gothic" panose="020B0502020202020204" pitchFamily="34" charset="0"/>
                        </a:rPr>
                        <a: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00381453"/>
                  </a:ext>
                </a:extLst>
              </a:tr>
            </a:tbl>
          </a:graphicData>
        </a:graphic>
      </p:graphicFrame>
      <p:sp>
        <p:nvSpPr>
          <p:cNvPr id="6" name="TextBox 5">
            <a:extLst>
              <a:ext uri="{FF2B5EF4-FFF2-40B4-BE49-F238E27FC236}">
                <a16:creationId xmlns:a16="http://schemas.microsoft.com/office/drawing/2014/main" id="{CDA5E697-D1CC-B843-9290-67DD0E86D65E}"/>
              </a:ext>
            </a:extLst>
          </p:cNvPr>
          <p:cNvSpPr txBox="1"/>
          <p:nvPr/>
        </p:nvSpPr>
        <p:spPr>
          <a:xfrm>
            <a:off x="499109" y="444500"/>
            <a:ext cx="7375927" cy="461665"/>
          </a:xfrm>
          <a:prstGeom prst="rect">
            <a:avLst/>
          </a:prstGeom>
          <a:noFill/>
        </p:spPr>
        <p:txBody>
          <a:bodyPr wrap="square" rtlCol="0">
            <a:spAutoFit/>
          </a:bodyPr>
          <a:lstStyle/>
          <a:p>
            <a:r>
              <a:rPr lang="en-US" sz="2400" b="1" dirty="0">
                <a:latin typeface="Century Gothic" panose="020B0502020202020204" pitchFamily="34" charset="0"/>
              </a:rPr>
              <a:t>PROJECT</a:t>
            </a:r>
          </a:p>
        </p:txBody>
      </p:sp>
    </p:spTree>
    <p:extLst>
      <p:ext uri="{BB962C8B-B14F-4D97-AF65-F5344CB8AC3E}">
        <p14:creationId xmlns:p14="http://schemas.microsoft.com/office/powerpoint/2010/main" val="335172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4155423712"/>
              </p:ext>
            </p:extLst>
          </p:nvPr>
        </p:nvGraphicFramePr>
        <p:xfrm>
          <a:off x="546234" y="1456680"/>
          <a:ext cx="11036166" cy="394464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3944640">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INTEGRATION SCORECARD | SUMMARY</a:t>
            </a:r>
          </a:p>
        </p:txBody>
      </p:sp>
      <p:sp>
        <p:nvSpPr>
          <p:cNvPr id="6" name="TextBox 5">
            <a:extLst>
              <a:ext uri="{FF2B5EF4-FFF2-40B4-BE49-F238E27FC236}">
                <a16:creationId xmlns:a16="http://schemas.microsoft.com/office/drawing/2014/main" id="{159730D4-BB1C-E14F-872F-2C72DC2B267E}"/>
              </a:ext>
            </a:extLst>
          </p:cNvPr>
          <p:cNvSpPr txBox="1"/>
          <p:nvPr/>
        </p:nvSpPr>
        <p:spPr>
          <a:xfrm>
            <a:off x="499109" y="444500"/>
            <a:ext cx="7375927" cy="461665"/>
          </a:xfrm>
          <a:prstGeom prst="rect">
            <a:avLst/>
          </a:prstGeom>
          <a:noFill/>
        </p:spPr>
        <p:txBody>
          <a:bodyPr wrap="square" rtlCol="0">
            <a:spAutoFit/>
          </a:bodyPr>
          <a:lstStyle/>
          <a:p>
            <a:r>
              <a:rPr lang="en-US" sz="2400" b="1" dirty="0">
                <a:latin typeface="Century Gothic" panose="020B0502020202020204" pitchFamily="34" charset="0"/>
              </a:rPr>
              <a:t>SUMMARY</a:t>
            </a:r>
          </a:p>
        </p:txBody>
      </p:sp>
    </p:spTree>
    <p:extLst>
      <p:ext uri="{BB962C8B-B14F-4D97-AF65-F5344CB8AC3E}">
        <p14:creationId xmlns:p14="http://schemas.microsoft.com/office/powerpoint/2010/main" val="103672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erger-and-Acquisition-MA-Integration-Scorecard-Template_PowerPoint" id="{3D987C9A-97A8-D04E-82C2-E67DB5B94F39}" vid="{858DCB7D-DA53-804E-B293-46D0953850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IC-Merger-and-Acquisition-MA-Integration-Scorecard-Template_PowerPoint</Template>
  <TotalTime>1</TotalTime>
  <Words>414</Words>
  <Application>Microsoft Office PowerPoint</Application>
  <PresentationFormat>Широкоэкранный</PresentationFormat>
  <Paragraphs>169</Paragraphs>
  <Slides>8</Slides>
  <Notes>8</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Arial Unicode MS</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2019-02-26T21:11:25Z</dcterms:created>
  <dcterms:modified xsi:type="dcterms:W3CDTF">2019-02-26T21:12:35Z</dcterms:modified>
</cp:coreProperties>
</file>